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ctive Heart 甘い気分" panose="020B0600070205080204" charset="-128"/>
      <p:regular r:id="rId29"/>
    </p:embeddedFont>
    <p:embeddedFont>
      <p:font typeface="セザンヌ Bold" panose="020B0600070205080204" charset="-128"/>
      <p:regular r:id="rId30"/>
    </p:embeddedFont>
    <p:embeddedFont>
      <p:font typeface="セザンヌ Medium" panose="020B0600070205080204" charset="-128"/>
      <p:regular r:id="rId31"/>
    </p:embeddedFont>
    <p:embeddedFont>
      <p:font typeface="セザンヌ Semi-Bold" panose="020B0600070205080204" charset="-128"/>
      <p:regular r:id="rId32"/>
    </p:embeddedFont>
    <p:embeddedFont>
      <p:font typeface="セザンヌ Ultra-Bold" panose="020B0600070205080204" charset="-128"/>
      <p:regular r:id="rId33"/>
    </p:embeddedFont>
    <p:embeddedFont>
      <p:font typeface="モトヤマルベリみやび" panose="020B0600070205080204" charset="-128"/>
      <p:regular r:id="rId34"/>
    </p:embeddedFont>
    <p:embeddedFont>
      <p:font typeface="鉄瓶ゴシック" panose="020B0600070205080204" charset="-128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954" y="6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gif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2.gif"/><Relationship Id="rId5" Type="http://schemas.openxmlformats.org/officeDocument/2006/relationships/image" Target="../media/image51.jpeg"/><Relationship Id="rId4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gif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gif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svg"/><Relationship Id="rId5" Type="http://schemas.openxmlformats.org/officeDocument/2006/relationships/image" Target="../media/image16.svg"/><Relationship Id="rId10" Type="http://schemas.openxmlformats.org/officeDocument/2006/relationships/image" Target="../media/image97.png"/><Relationship Id="rId4" Type="http://schemas.openxmlformats.org/officeDocument/2006/relationships/image" Target="../media/image15.png"/><Relationship Id="rId9" Type="http://schemas.openxmlformats.org/officeDocument/2006/relationships/image" Target="../media/image96.sv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5.png"/><Relationship Id="rId21" Type="http://schemas.openxmlformats.org/officeDocument/2006/relationships/image" Target="../media/image120.svg"/><Relationship Id="rId42" Type="http://schemas.openxmlformats.org/officeDocument/2006/relationships/image" Target="../media/image141.png"/><Relationship Id="rId47" Type="http://schemas.openxmlformats.org/officeDocument/2006/relationships/image" Target="../media/image146.svg"/><Relationship Id="rId63" Type="http://schemas.openxmlformats.org/officeDocument/2006/relationships/image" Target="../media/image162.svg"/><Relationship Id="rId68" Type="http://schemas.openxmlformats.org/officeDocument/2006/relationships/image" Target="../media/image167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9" Type="http://schemas.openxmlformats.org/officeDocument/2006/relationships/image" Target="../media/image128.svg"/><Relationship Id="rId11" Type="http://schemas.openxmlformats.org/officeDocument/2006/relationships/image" Target="../media/image110.svg"/><Relationship Id="rId24" Type="http://schemas.openxmlformats.org/officeDocument/2006/relationships/image" Target="../media/image123.png"/><Relationship Id="rId32" Type="http://schemas.openxmlformats.org/officeDocument/2006/relationships/image" Target="../media/image131.png"/><Relationship Id="rId37" Type="http://schemas.openxmlformats.org/officeDocument/2006/relationships/image" Target="../media/image136.svg"/><Relationship Id="rId40" Type="http://schemas.openxmlformats.org/officeDocument/2006/relationships/image" Target="../media/image139.png"/><Relationship Id="rId45" Type="http://schemas.openxmlformats.org/officeDocument/2006/relationships/image" Target="../media/image144.svg"/><Relationship Id="rId53" Type="http://schemas.openxmlformats.org/officeDocument/2006/relationships/image" Target="../media/image152.svg"/><Relationship Id="rId58" Type="http://schemas.openxmlformats.org/officeDocument/2006/relationships/image" Target="../media/image157.png"/><Relationship Id="rId66" Type="http://schemas.openxmlformats.org/officeDocument/2006/relationships/image" Target="../media/image165.png"/><Relationship Id="rId74" Type="http://schemas.openxmlformats.org/officeDocument/2006/relationships/image" Target="../media/image173.png"/><Relationship Id="rId5" Type="http://schemas.openxmlformats.org/officeDocument/2006/relationships/image" Target="../media/image104.svg"/><Relationship Id="rId61" Type="http://schemas.openxmlformats.org/officeDocument/2006/relationships/image" Target="../media/image160.svg"/><Relationship Id="rId19" Type="http://schemas.openxmlformats.org/officeDocument/2006/relationships/image" Target="../media/image118.sv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svg"/><Relationship Id="rId30" Type="http://schemas.openxmlformats.org/officeDocument/2006/relationships/image" Target="../media/image129.png"/><Relationship Id="rId35" Type="http://schemas.openxmlformats.org/officeDocument/2006/relationships/image" Target="../media/image134.svg"/><Relationship Id="rId43" Type="http://schemas.openxmlformats.org/officeDocument/2006/relationships/image" Target="../media/image142.svg"/><Relationship Id="rId48" Type="http://schemas.openxmlformats.org/officeDocument/2006/relationships/image" Target="../media/image147.png"/><Relationship Id="rId56" Type="http://schemas.openxmlformats.org/officeDocument/2006/relationships/image" Target="../media/image155.png"/><Relationship Id="rId64" Type="http://schemas.openxmlformats.org/officeDocument/2006/relationships/image" Target="../media/image163.png"/><Relationship Id="rId69" Type="http://schemas.openxmlformats.org/officeDocument/2006/relationships/image" Target="../media/image168.svg"/><Relationship Id="rId8" Type="http://schemas.openxmlformats.org/officeDocument/2006/relationships/image" Target="../media/image107.png"/><Relationship Id="rId51" Type="http://schemas.openxmlformats.org/officeDocument/2006/relationships/image" Target="../media/image150.svg"/><Relationship Id="rId72" Type="http://schemas.openxmlformats.org/officeDocument/2006/relationships/image" Target="../media/image171.png"/><Relationship Id="rId3" Type="http://schemas.openxmlformats.org/officeDocument/2006/relationships/image" Target="../media/image102.svg"/><Relationship Id="rId12" Type="http://schemas.openxmlformats.org/officeDocument/2006/relationships/image" Target="../media/image111.png"/><Relationship Id="rId17" Type="http://schemas.openxmlformats.org/officeDocument/2006/relationships/image" Target="../media/image116.svg"/><Relationship Id="rId25" Type="http://schemas.openxmlformats.org/officeDocument/2006/relationships/image" Target="../media/image124.svg"/><Relationship Id="rId33" Type="http://schemas.openxmlformats.org/officeDocument/2006/relationships/image" Target="../media/image132.svg"/><Relationship Id="rId38" Type="http://schemas.openxmlformats.org/officeDocument/2006/relationships/image" Target="../media/image137.png"/><Relationship Id="rId46" Type="http://schemas.openxmlformats.org/officeDocument/2006/relationships/image" Target="../media/image145.png"/><Relationship Id="rId59" Type="http://schemas.openxmlformats.org/officeDocument/2006/relationships/image" Target="../media/image158.svg"/><Relationship Id="rId67" Type="http://schemas.openxmlformats.org/officeDocument/2006/relationships/image" Target="../media/image166.svg"/><Relationship Id="rId20" Type="http://schemas.openxmlformats.org/officeDocument/2006/relationships/image" Target="../media/image119.png"/><Relationship Id="rId41" Type="http://schemas.openxmlformats.org/officeDocument/2006/relationships/image" Target="../media/image140.svg"/><Relationship Id="rId54" Type="http://schemas.openxmlformats.org/officeDocument/2006/relationships/image" Target="../media/image153.png"/><Relationship Id="rId62" Type="http://schemas.openxmlformats.org/officeDocument/2006/relationships/image" Target="../media/image161.png"/><Relationship Id="rId70" Type="http://schemas.openxmlformats.org/officeDocument/2006/relationships/image" Target="../media/image169.png"/><Relationship Id="rId75" Type="http://schemas.openxmlformats.org/officeDocument/2006/relationships/image" Target="../media/image1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5" Type="http://schemas.openxmlformats.org/officeDocument/2006/relationships/image" Target="../media/image114.svg"/><Relationship Id="rId23" Type="http://schemas.openxmlformats.org/officeDocument/2006/relationships/image" Target="../media/image122.svg"/><Relationship Id="rId28" Type="http://schemas.openxmlformats.org/officeDocument/2006/relationships/image" Target="../media/image127.png"/><Relationship Id="rId36" Type="http://schemas.openxmlformats.org/officeDocument/2006/relationships/image" Target="../media/image135.png"/><Relationship Id="rId49" Type="http://schemas.openxmlformats.org/officeDocument/2006/relationships/image" Target="../media/image148.svg"/><Relationship Id="rId57" Type="http://schemas.openxmlformats.org/officeDocument/2006/relationships/image" Target="../media/image156.svg"/><Relationship Id="rId10" Type="http://schemas.openxmlformats.org/officeDocument/2006/relationships/image" Target="../media/image109.png"/><Relationship Id="rId31" Type="http://schemas.openxmlformats.org/officeDocument/2006/relationships/image" Target="../media/image130.svg"/><Relationship Id="rId44" Type="http://schemas.openxmlformats.org/officeDocument/2006/relationships/image" Target="../media/image143.png"/><Relationship Id="rId52" Type="http://schemas.openxmlformats.org/officeDocument/2006/relationships/image" Target="../media/image151.png"/><Relationship Id="rId60" Type="http://schemas.openxmlformats.org/officeDocument/2006/relationships/image" Target="../media/image159.png"/><Relationship Id="rId65" Type="http://schemas.openxmlformats.org/officeDocument/2006/relationships/image" Target="../media/image164.svg"/><Relationship Id="rId73" Type="http://schemas.openxmlformats.org/officeDocument/2006/relationships/image" Target="../media/image172.svg"/><Relationship Id="rId4" Type="http://schemas.openxmlformats.org/officeDocument/2006/relationships/image" Target="../media/image103.png"/><Relationship Id="rId9" Type="http://schemas.openxmlformats.org/officeDocument/2006/relationships/image" Target="../media/image108.svg"/><Relationship Id="rId13" Type="http://schemas.openxmlformats.org/officeDocument/2006/relationships/image" Target="../media/image112.svg"/><Relationship Id="rId18" Type="http://schemas.openxmlformats.org/officeDocument/2006/relationships/image" Target="../media/image117.png"/><Relationship Id="rId39" Type="http://schemas.openxmlformats.org/officeDocument/2006/relationships/image" Target="../media/image138.svg"/><Relationship Id="rId34" Type="http://schemas.openxmlformats.org/officeDocument/2006/relationships/image" Target="../media/image133.png"/><Relationship Id="rId50" Type="http://schemas.openxmlformats.org/officeDocument/2006/relationships/image" Target="../media/image149.png"/><Relationship Id="rId55" Type="http://schemas.openxmlformats.org/officeDocument/2006/relationships/image" Target="../media/image154.svg"/><Relationship Id="rId7" Type="http://schemas.openxmlformats.org/officeDocument/2006/relationships/image" Target="../media/image106.svg"/><Relationship Id="rId71" Type="http://schemas.openxmlformats.org/officeDocument/2006/relationships/image" Target="../media/image17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2229858" y="-138155"/>
            <a:ext cx="13504033" cy="9878426"/>
            <a:chOff x="0" y="0"/>
            <a:chExt cx="660400" cy="483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483094"/>
            </a:xfrm>
            <a:custGeom>
              <a:avLst/>
              <a:gdLst/>
              <a:ahLst/>
              <a:cxnLst/>
              <a:rect l="l" t="t" r="r" b="b"/>
              <a:pathLst>
                <a:path w="660400" h="483094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1178"/>
                  </a:cubicBezTo>
                  <a:lnTo>
                    <a:pt x="660400" y="483094"/>
                  </a:lnTo>
                  <a:lnTo>
                    <a:pt x="0" y="483094"/>
                  </a:lnTo>
                  <a:lnTo>
                    <a:pt x="0" y="3212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660400" cy="394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36652" y="1788175"/>
            <a:ext cx="8814696" cy="3795112"/>
            <a:chOff x="0" y="0"/>
            <a:chExt cx="11752928" cy="5060150"/>
          </a:xfrm>
        </p:grpSpPr>
        <p:sp>
          <p:nvSpPr>
            <p:cNvPr id="6" name="TextBox 6"/>
            <p:cNvSpPr txBox="1"/>
            <p:nvPr/>
          </p:nvSpPr>
          <p:spPr>
            <a:xfrm>
              <a:off x="0" y="519265"/>
              <a:ext cx="11752928" cy="4540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99"/>
                </a:lnSpc>
              </a:pPr>
              <a:r>
                <a:rPr lang="en-US" sz="8999">
                  <a:solidFill>
                    <a:srgbClr val="222222"/>
                  </a:solidFill>
                  <a:latin typeface="セザンヌ Ultra-Bold"/>
                  <a:ea typeface="セザンヌ Ultra-Bold"/>
                </a:rPr>
                <a:t>6月</a:t>
              </a:r>
            </a:p>
            <a:p>
              <a:pPr algn="ctr">
                <a:lnSpc>
                  <a:spcPts val="10799"/>
                </a:lnSpc>
              </a:pPr>
              <a:r>
                <a:rPr lang="en-US" sz="8999">
                  <a:solidFill>
                    <a:srgbClr val="222222"/>
                  </a:solidFill>
                  <a:ea typeface="セザンヌ Ultra-Bold"/>
                </a:rPr>
                <a:t>研修成果発表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0"/>
              <a:ext cx="11752928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u="none" strike="noStrike">
                  <a:solidFill>
                    <a:srgbClr val="222222"/>
                  </a:solidFill>
                  <a:latin typeface="モトヤマルベリみやび"/>
                  <a:ea typeface="モトヤマルベリみやび"/>
                </a:rPr>
                <a:t>SEカレッジ Webアプリ開発演習</a:t>
              </a:r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2670434" y="2530314"/>
            <a:ext cx="10488396" cy="7380017"/>
          </a:xfrm>
          <a:custGeom>
            <a:avLst/>
            <a:gdLst/>
            <a:ahLst/>
            <a:cxnLst/>
            <a:rect l="l" t="t" r="r" b="b"/>
            <a:pathLst>
              <a:path w="10488396" h="7380017">
                <a:moveTo>
                  <a:pt x="10488397" y="0"/>
                </a:moveTo>
                <a:lnTo>
                  <a:pt x="0" y="0"/>
                </a:lnTo>
                <a:lnTo>
                  <a:pt x="0" y="7380017"/>
                </a:lnTo>
                <a:lnTo>
                  <a:pt x="10488397" y="7380017"/>
                </a:lnTo>
                <a:lnTo>
                  <a:pt x="1048839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-2225110" y="2693705"/>
            <a:ext cx="7170572" cy="7053235"/>
          </a:xfrm>
          <a:custGeom>
            <a:avLst/>
            <a:gdLst/>
            <a:ahLst/>
            <a:cxnLst/>
            <a:rect l="l" t="t" r="r" b="b"/>
            <a:pathLst>
              <a:path w="7170572" h="7053235">
                <a:moveTo>
                  <a:pt x="0" y="0"/>
                </a:moveTo>
                <a:lnTo>
                  <a:pt x="7170572" y="0"/>
                </a:lnTo>
                <a:lnTo>
                  <a:pt x="7170572" y="7053235"/>
                </a:lnTo>
                <a:lnTo>
                  <a:pt x="0" y="7053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003397">
            <a:off x="14052943" y="668790"/>
            <a:ext cx="2328700" cy="2244020"/>
          </a:xfrm>
          <a:custGeom>
            <a:avLst/>
            <a:gdLst/>
            <a:ahLst/>
            <a:cxnLst/>
            <a:rect l="l" t="t" r="r" b="b"/>
            <a:pathLst>
              <a:path w="2328700" h="2244020">
                <a:moveTo>
                  <a:pt x="0" y="0"/>
                </a:moveTo>
                <a:lnTo>
                  <a:pt x="2328700" y="0"/>
                </a:lnTo>
                <a:lnTo>
                  <a:pt x="2328700" y="2244020"/>
                </a:lnTo>
                <a:lnTo>
                  <a:pt x="0" y="2244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1028700" y="1271569"/>
            <a:ext cx="993176" cy="1033213"/>
          </a:xfrm>
          <a:custGeom>
            <a:avLst/>
            <a:gdLst/>
            <a:ahLst/>
            <a:cxnLst/>
            <a:rect l="l" t="t" r="r" b="b"/>
            <a:pathLst>
              <a:path w="993176" h="1033213">
                <a:moveTo>
                  <a:pt x="0" y="0"/>
                </a:moveTo>
                <a:lnTo>
                  <a:pt x="993176" y="0"/>
                </a:lnTo>
                <a:lnTo>
                  <a:pt x="993176" y="1033213"/>
                </a:lnTo>
                <a:lnTo>
                  <a:pt x="0" y="1033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5938639" y="6587649"/>
            <a:ext cx="6089838" cy="1966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156CD"/>
                </a:solidFill>
                <a:latin typeface="セザンヌ Semi-Bold"/>
                <a:ea typeface="セザンヌ Semi-Bold"/>
              </a:rPr>
              <a:t>D1チーム "반반"​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156CD"/>
                </a:solidFill>
                <a:latin typeface="セザンヌ Semi-Bold"/>
                <a:ea typeface="セザンヌ Semi-Bold"/>
              </a:rPr>
              <a:t>浅井一輝 榎本佳祐 風間一昂​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156CD"/>
                </a:solidFill>
                <a:ea typeface="セザンヌ Semi-Bold"/>
              </a:rPr>
              <a:t>神宮路梨奈 林惟玖哉 正木綸 </a:t>
            </a:r>
          </a:p>
        </p:txBody>
      </p:sp>
      <p:pic>
        <p:nvPicPr>
          <p:cNvPr id="14" name="図 13" descr="ダイアグラム, テキスト&#10;&#10;自動的に生成された説明">
            <a:extLst>
              <a:ext uri="{FF2B5EF4-FFF2-40B4-BE49-F238E27FC236}">
                <a16:creationId xmlns:a16="http://schemas.microsoft.com/office/drawing/2014/main" id="{476738AD-F397-DC56-557D-5544A1A7FB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4118" y="1136865"/>
            <a:ext cx="16879764" cy="8013270"/>
          </a:xfrm>
          <a:custGeom>
            <a:avLst/>
            <a:gdLst/>
            <a:ahLst/>
            <a:cxnLst/>
            <a:rect l="l" t="t" r="r" b="b"/>
            <a:pathLst>
              <a:path w="16879764" h="8013270">
                <a:moveTo>
                  <a:pt x="0" y="0"/>
                </a:moveTo>
                <a:lnTo>
                  <a:pt x="16879764" y="0"/>
                </a:lnTo>
                <a:lnTo>
                  <a:pt x="16879764" y="8013270"/>
                </a:lnTo>
                <a:lnTo>
                  <a:pt x="0" y="8013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04118" y="1136865"/>
            <a:ext cx="16879764" cy="80354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417561" y="797378"/>
            <a:ext cx="15452878" cy="8692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40190" y="112215"/>
            <a:ext cx="13109188" cy="7460320"/>
          </a:xfrm>
          <a:custGeom>
            <a:avLst/>
            <a:gdLst/>
            <a:ahLst/>
            <a:cxnLst/>
            <a:rect l="l" t="t" r="r" b="b"/>
            <a:pathLst>
              <a:path w="13109188" h="7460320">
                <a:moveTo>
                  <a:pt x="0" y="0"/>
                </a:moveTo>
                <a:lnTo>
                  <a:pt x="13109189" y="0"/>
                </a:lnTo>
                <a:lnTo>
                  <a:pt x="13109189" y="7460320"/>
                </a:lnTo>
                <a:lnTo>
                  <a:pt x="0" y="7460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335315" y="954920"/>
            <a:ext cx="54612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22222"/>
                </a:solidFill>
                <a:ea typeface="セザンヌ Semi-Bold"/>
              </a:rPr>
              <a:t>苦心したポイントと学び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78271" y="3643693"/>
            <a:ext cx="6957216" cy="6643307"/>
            <a:chOff x="0" y="0"/>
            <a:chExt cx="877489" cy="8378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7489" cy="837897"/>
            </a:xfrm>
            <a:custGeom>
              <a:avLst/>
              <a:gdLst/>
              <a:ahLst/>
              <a:cxnLst/>
              <a:rect l="l" t="t" r="r" b="b"/>
              <a:pathLst>
                <a:path w="877489" h="837897">
                  <a:moveTo>
                    <a:pt x="292654" y="19070"/>
                  </a:moveTo>
                  <a:cubicBezTo>
                    <a:pt x="337496" y="7556"/>
                    <a:pt x="388785" y="0"/>
                    <a:pt x="438981" y="0"/>
                  </a:cubicBezTo>
                  <a:cubicBezTo>
                    <a:pt x="489178" y="0"/>
                    <a:pt x="537481" y="6476"/>
                    <a:pt x="581993" y="17990"/>
                  </a:cubicBezTo>
                  <a:cubicBezTo>
                    <a:pt x="582941" y="18350"/>
                    <a:pt x="583888" y="18350"/>
                    <a:pt x="584835" y="18710"/>
                  </a:cubicBezTo>
                  <a:cubicBezTo>
                    <a:pt x="751998" y="64765"/>
                    <a:pt x="875121" y="186379"/>
                    <a:pt x="877489" y="329059"/>
                  </a:cubicBezTo>
                  <a:lnTo>
                    <a:pt x="877489" y="837897"/>
                  </a:lnTo>
                  <a:lnTo>
                    <a:pt x="0" y="837897"/>
                  </a:lnTo>
                  <a:lnTo>
                    <a:pt x="0" y="329437"/>
                  </a:lnTo>
                  <a:cubicBezTo>
                    <a:pt x="2368" y="185660"/>
                    <a:pt x="123597" y="64045"/>
                    <a:pt x="292654" y="1907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156CD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900"/>
              <a:ext cx="877489" cy="748997"/>
            </a:xfrm>
            <a:prstGeom prst="rect">
              <a:avLst/>
            </a:prstGeom>
          </p:spPr>
          <p:txBody>
            <a:bodyPr lIns="48332" tIns="48332" rIns="48332" bIns="48332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40784" y="3459995"/>
            <a:ext cx="6957216" cy="6827005"/>
            <a:chOff x="0" y="0"/>
            <a:chExt cx="877489" cy="86106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77489" cy="861066"/>
            </a:xfrm>
            <a:custGeom>
              <a:avLst/>
              <a:gdLst/>
              <a:ahLst/>
              <a:cxnLst/>
              <a:rect l="l" t="t" r="r" b="b"/>
              <a:pathLst>
                <a:path w="877489" h="861066">
                  <a:moveTo>
                    <a:pt x="292654" y="19070"/>
                  </a:moveTo>
                  <a:cubicBezTo>
                    <a:pt x="337496" y="7556"/>
                    <a:pt x="388785" y="0"/>
                    <a:pt x="438981" y="0"/>
                  </a:cubicBezTo>
                  <a:cubicBezTo>
                    <a:pt x="489178" y="0"/>
                    <a:pt x="537481" y="6476"/>
                    <a:pt x="581993" y="17990"/>
                  </a:cubicBezTo>
                  <a:cubicBezTo>
                    <a:pt x="582941" y="18350"/>
                    <a:pt x="583888" y="18350"/>
                    <a:pt x="584835" y="18710"/>
                  </a:cubicBezTo>
                  <a:cubicBezTo>
                    <a:pt x="751998" y="64765"/>
                    <a:pt x="875121" y="186379"/>
                    <a:pt x="877489" y="329574"/>
                  </a:cubicBezTo>
                  <a:lnTo>
                    <a:pt x="877489" y="861066"/>
                  </a:lnTo>
                  <a:lnTo>
                    <a:pt x="0" y="861066"/>
                  </a:lnTo>
                  <a:lnTo>
                    <a:pt x="0" y="329969"/>
                  </a:lnTo>
                  <a:cubicBezTo>
                    <a:pt x="2368" y="185660"/>
                    <a:pt x="123597" y="64045"/>
                    <a:pt x="292654" y="1907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8900"/>
              <a:ext cx="877489" cy="772166"/>
            </a:xfrm>
            <a:prstGeom prst="rect">
              <a:avLst/>
            </a:prstGeom>
          </p:spPr>
          <p:txBody>
            <a:bodyPr lIns="48332" tIns="48332" rIns="48332" bIns="48332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84264" y="4352925"/>
            <a:ext cx="474522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1E89E6"/>
                </a:solidFill>
                <a:ea typeface="セザンヌ Bold"/>
              </a:rPr>
              <a:t>データベースの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1E89E6"/>
                </a:solidFill>
                <a:ea typeface="セザンヌ Bold"/>
              </a:rPr>
              <a:t>仕様変更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07513" y="4352925"/>
            <a:ext cx="474522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1E89E6"/>
                </a:solidFill>
                <a:ea typeface="セザンヌ Bold"/>
              </a:rPr>
              <a:t>画面設計などの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1E89E6"/>
                </a:solidFill>
                <a:ea typeface="セザンヌ Bold"/>
              </a:rPr>
              <a:t>練り直し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74751" y="5840035"/>
            <a:ext cx="5689282" cy="37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セザンヌ Medium"/>
              </a:rPr>
              <a:t>自分たちのキャパがわからない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セザンヌ Medium"/>
              </a:rPr>
              <a:t>↓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セザンヌ Medium"/>
              </a:rPr>
              <a:t>壮大すぎるプロジェクトに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セザンヌ Medium"/>
              </a:rPr>
              <a:t>↓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セザンヌ Medium"/>
              </a:rPr>
              <a:t>時間、足りない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セザンヌ Medium"/>
              </a:rPr>
              <a:t>↓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セザンヌ Medium"/>
              </a:rPr>
              <a:t>中盤になって計画練り直し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5047" y="5840035"/>
            <a:ext cx="5763663" cy="370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セザンヌ Medium"/>
              </a:rPr>
              <a:t>テーブル一つで力技で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セザンヌ Medium"/>
              </a:rPr>
              <a:t>終わらせようとする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セザンヌ Medium"/>
              </a:rPr>
              <a:t>↓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セザンヌ Medium"/>
              </a:rPr>
              <a:t>エラーに次ぐエラー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latin typeface="セザンヌ Medium"/>
              </a:rPr>
              <a:t>↓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00000"/>
                </a:solidFill>
                <a:ea typeface="セザンヌ Medium"/>
              </a:rPr>
              <a:t>簡潔＆必要な機能を備えた</a:t>
            </a: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セザンヌ Medium"/>
              </a:rPr>
              <a:t>データベース設計に</a:t>
            </a:r>
          </a:p>
        </p:txBody>
      </p:sp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49A2ABC7-022D-A394-AB39-9C50A8110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9134"/>
            <a:ext cx="9453189" cy="10785269"/>
            <a:chOff x="0" y="0"/>
            <a:chExt cx="2489729" cy="2840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9729" cy="2840565"/>
            </a:xfrm>
            <a:custGeom>
              <a:avLst/>
              <a:gdLst/>
              <a:ahLst/>
              <a:cxnLst/>
              <a:rect l="l" t="t" r="r" b="b"/>
              <a:pathLst>
                <a:path w="2489729" h="2840565">
                  <a:moveTo>
                    <a:pt x="0" y="0"/>
                  </a:moveTo>
                  <a:lnTo>
                    <a:pt x="2489729" y="0"/>
                  </a:lnTo>
                  <a:lnTo>
                    <a:pt x="2489729" y="2840565"/>
                  </a:lnTo>
                  <a:lnTo>
                    <a:pt x="0" y="2840565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9729" cy="287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422" y="1141769"/>
            <a:ext cx="7227928" cy="957288"/>
            <a:chOff x="0" y="0"/>
            <a:chExt cx="9637237" cy="1276384"/>
          </a:xfrm>
        </p:grpSpPr>
        <p:sp>
          <p:nvSpPr>
            <p:cNvPr id="6" name="TextBox 6"/>
            <p:cNvSpPr txBox="1"/>
            <p:nvPr/>
          </p:nvSpPr>
          <p:spPr>
            <a:xfrm>
              <a:off x="1714578" y="9542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222222"/>
                  </a:solidFill>
                  <a:ea typeface="セザンヌ Semi-Bold"/>
                </a:rPr>
                <a:t>個人の成果発表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274390" y="1141769"/>
            <a:ext cx="4360637" cy="5827104"/>
          </a:xfrm>
          <a:custGeom>
            <a:avLst/>
            <a:gdLst/>
            <a:ahLst/>
            <a:cxnLst/>
            <a:rect l="l" t="t" r="r" b="b"/>
            <a:pathLst>
              <a:path w="4360637" h="5827104">
                <a:moveTo>
                  <a:pt x="0" y="0"/>
                </a:moveTo>
                <a:lnTo>
                  <a:pt x="4360637" y="0"/>
                </a:lnTo>
                <a:lnTo>
                  <a:pt x="4360637" y="5827104"/>
                </a:lnTo>
                <a:lnTo>
                  <a:pt x="0" y="5827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3870595" y="1168491"/>
            <a:ext cx="4361731" cy="5800382"/>
          </a:xfrm>
          <a:custGeom>
            <a:avLst/>
            <a:gdLst/>
            <a:ahLst/>
            <a:cxnLst/>
            <a:rect l="l" t="t" r="r" b="b"/>
            <a:pathLst>
              <a:path w="4361731" h="5800382">
                <a:moveTo>
                  <a:pt x="0" y="0"/>
                </a:moveTo>
                <a:lnTo>
                  <a:pt x="4361730" y="0"/>
                </a:lnTo>
                <a:lnTo>
                  <a:pt x="4361730" y="5800382"/>
                </a:lnTo>
                <a:lnTo>
                  <a:pt x="0" y="580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425175" y="5143500"/>
            <a:ext cx="7877175" cy="5281274"/>
          </a:xfrm>
          <a:custGeom>
            <a:avLst/>
            <a:gdLst/>
            <a:ahLst/>
            <a:cxnLst/>
            <a:rect l="l" t="t" r="r" b="b"/>
            <a:pathLst>
              <a:path w="7877175" h="5281274">
                <a:moveTo>
                  <a:pt x="0" y="0"/>
                </a:moveTo>
                <a:lnTo>
                  <a:pt x="7877175" y="0"/>
                </a:lnTo>
                <a:lnTo>
                  <a:pt x="7877175" y="5281274"/>
                </a:lnTo>
                <a:lnTo>
                  <a:pt x="0" y="5281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41" t="-3056" r="-124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373038">
            <a:off x="16009039" y="7789134"/>
            <a:ext cx="1423286" cy="1886282"/>
          </a:xfrm>
          <a:custGeom>
            <a:avLst/>
            <a:gdLst/>
            <a:ahLst/>
            <a:cxnLst/>
            <a:rect l="l" t="t" r="r" b="b"/>
            <a:pathLst>
              <a:path w="1423286" h="1886282">
                <a:moveTo>
                  <a:pt x="0" y="0"/>
                </a:moveTo>
                <a:lnTo>
                  <a:pt x="1423286" y="0"/>
                </a:lnTo>
                <a:lnTo>
                  <a:pt x="1423286" y="1886283"/>
                </a:lnTo>
                <a:lnTo>
                  <a:pt x="0" y="18862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425175" y="1856659"/>
            <a:ext cx="8444673" cy="4744818"/>
            <a:chOff x="0" y="0"/>
            <a:chExt cx="11259564" cy="632642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624332"/>
              <a:ext cx="11259564" cy="70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42900"/>
              <a:ext cx="11259564" cy="5176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67"/>
                </a:lnSpc>
              </a:pPr>
              <a:endParaRPr/>
            </a:p>
            <a:p>
              <a:pPr marL="614267" lvl="1" indent="-307134" algn="l">
                <a:lnSpc>
                  <a:spcPts val="4267"/>
                </a:lnSpc>
                <a:buFont typeface="Arial"/>
                <a:buChar char="•"/>
              </a:pPr>
              <a:r>
                <a:rPr lang="en-US" sz="2845">
                  <a:solidFill>
                    <a:srgbClr val="0156CD"/>
                  </a:solidFill>
                  <a:latin typeface="セザンヌ Bold"/>
                  <a:ea typeface="セザンヌ Bold"/>
                </a:rPr>
                <a:t>dao・modelと一部Servletの修正</a:t>
              </a:r>
            </a:p>
            <a:p>
              <a:pPr marL="614267" lvl="1" indent="-307134" algn="l">
                <a:lnSpc>
                  <a:spcPts val="4267"/>
                </a:lnSpc>
                <a:buFont typeface="Arial"/>
                <a:buChar char="•"/>
              </a:pPr>
              <a:r>
                <a:rPr lang="en-US" sz="2845">
                  <a:solidFill>
                    <a:srgbClr val="0156CD"/>
                  </a:solidFill>
                  <a:ea typeface="セザンヌ Bold"/>
                </a:rPr>
                <a:t>ログイン関連の機能</a:t>
              </a:r>
            </a:p>
            <a:p>
              <a:pPr algn="l">
                <a:lnSpc>
                  <a:spcPts val="4267"/>
                </a:lnSpc>
              </a:pPr>
              <a:r>
                <a:rPr lang="en-US" sz="2845">
                  <a:solidFill>
                    <a:srgbClr val="0156CD"/>
                  </a:solidFill>
                  <a:latin typeface="セザンヌ Bold"/>
                </a:rPr>
                <a:t>  </a:t>
              </a:r>
            </a:p>
            <a:p>
              <a:pPr marL="614267" lvl="1" indent="-307134" algn="l">
                <a:lnSpc>
                  <a:spcPts val="4267"/>
                </a:lnSpc>
                <a:buFont typeface="Arial"/>
                <a:buChar char="•"/>
              </a:pPr>
              <a:r>
                <a:rPr lang="en-US" sz="2845">
                  <a:solidFill>
                    <a:srgbClr val="0156CD"/>
                  </a:solidFill>
                  <a:latin typeface="セザンヌ Bold"/>
                  <a:ea typeface="セザンヌ Bold"/>
                </a:rPr>
                <a:t>コード以外に原因があることに気付けず苦戦​</a:t>
              </a:r>
            </a:p>
            <a:p>
              <a:pPr marL="614267" lvl="1" indent="-307134" algn="l">
                <a:lnSpc>
                  <a:spcPts val="4267"/>
                </a:lnSpc>
                <a:buFont typeface="Arial"/>
                <a:buChar char="•"/>
              </a:pPr>
              <a:r>
                <a:rPr lang="en-US" sz="2845">
                  <a:solidFill>
                    <a:srgbClr val="0156CD"/>
                  </a:solidFill>
                  <a:ea typeface="セザンヌ Bold"/>
                </a:rPr>
                <a:t>プログラム</a:t>
              </a:r>
              <a:r>
                <a:rPr lang="en-US" sz="2845">
                  <a:solidFill>
                    <a:srgbClr val="0156CD"/>
                  </a:solidFill>
                  <a:latin typeface="セザンヌ Bold"/>
                  <a:ea typeface="セザンヌ Bold"/>
                </a:rPr>
                <a:t>を0から作成することの難しさを実感</a:t>
              </a:r>
            </a:p>
            <a:p>
              <a:pPr algn="l">
                <a:lnSpc>
                  <a:spcPts val="4267"/>
                </a:lnSpc>
              </a:pPr>
              <a:endParaRPr lang="en-US" sz="2845">
                <a:solidFill>
                  <a:srgbClr val="0156CD"/>
                </a:solidFill>
                <a:latin typeface="セザンヌ Bold"/>
                <a:ea typeface="セザンヌ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10908" y="8392547"/>
            <a:ext cx="7319373" cy="1003527"/>
            <a:chOff x="0" y="0"/>
            <a:chExt cx="9759164" cy="133803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512536"/>
              <a:ext cx="9759164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156CD"/>
                  </a:solidFill>
                  <a:ea typeface="セザンヌ Semi-Bold"/>
                </a:rPr>
                <a:t>浅井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04800"/>
              <a:ext cx="9759164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E89E6"/>
                  </a:solidFill>
                  <a:ea typeface="セザンヌ Semi-Bold"/>
                </a:rPr>
                <a:t>機能担当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82079" y="5673282"/>
            <a:ext cx="5911791" cy="348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25"/>
              </a:lnSpc>
            </a:pPr>
            <a:endParaRPr/>
          </a:p>
          <a:p>
            <a:pPr algn="l">
              <a:lnSpc>
                <a:spcPts val="4525"/>
              </a:lnSpc>
            </a:pPr>
            <a:r>
              <a:rPr lang="en-US" sz="3232">
                <a:solidFill>
                  <a:srgbClr val="0156CD"/>
                </a:solidFill>
                <a:ea typeface="Active Heart 甘い気分"/>
              </a:rPr>
              <a:t>【不具合を解決するためには！】</a:t>
            </a:r>
          </a:p>
          <a:p>
            <a:pPr marL="697906" lvl="1" indent="-348953" algn="just">
              <a:lnSpc>
                <a:spcPts val="4525"/>
              </a:lnSpc>
              <a:buFont typeface="Arial"/>
              <a:buChar char="•"/>
            </a:pPr>
            <a:r>
              <a:rPr lang="en-US" sz="3232">
                <a:solidFill>
                  <a:srgbClr val="0156CD"/>
                </a:solidFill>
                <a:ea typeface="Active Heart 甘い気分"/>
              </a:rPr>
              <a:t>相談する</a:t>
            </a:r>
          </a:p>
          <a:p>
            <a:pPr marL="697906" lvl="1" indent="-348953" algn="just">
              <a:lnSpc>
                <a:spcPts val="4525"/>
              </a:lnSpc>
              <a:buFont typeface="Arial"/>
              <a:buChar char="•"/>
            </a:pPr>
            <a:r>
              <a:rPr lang="en-US" sz="3232">
                <a:solidFill>
                  <a:srgbClr val="0156CD"/>
                </a:solidFill>
                <a:latin typeface="Active Heart 甘い気分"/>
                <a:ea typeface="Active Heart 甘い気分"/>
              </a:rPr>
              <a:t>インターネットなどで調べる​</a:t>
            </a:r>
          </a:p>
          <a:p>
            <a:pPr marL="697906" lvl="1" indent="-348953" algn="just">
              <a:lnSpc>
                <a:spcPts val="4525"/>
              </a:lnSpc>
              <a:buFont typeface="Arial"/>
              <a:buChar char="•"/>
            </a:pPr>
            <a:r>
              <a:rPr lang="en-US" sz="3232">
                <a:solidFill>
                  <a:srgbClr val="0156CD"/>
                </a:solidFill>
                <a:ea typeface="Active Heart 甘い気分"/>
              </a:rPr>
              <a:t>広い視野を持って間違いを探す</a:t>
            </a:r>
          </a:p>
          <a:p>
            <a:pPr algn="l">
              <a:lnSpc>
                <a:spcPts val="4525"/>
              </a:lnSpc>
            </a:pPr>
            <a:endParaRPr lang="en-US" sz="3232">
              <a:solidFill>
                <a:srgbClr val="0156CD"/>
              </a:solidFill>
              <a:ea typeface="Active Heart 甘い気分"/>
            </a:endParaRPr>
          </a:p>
        </p:txBody>
      </p:sp>
      <p:pic>
        <p:nvPicPr>
          <p:cNvPr id="19" name="図 18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FB5F47B-2CC8-0C48-621F-1A44A6F6F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9134"/>
            <a:ext cx="9453189" cy="10785269"/>
            <a:chOff x="0" y="0"/>
            <a:chExt cx="2489729" cy="2840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9729" cy="2840565"/>
            </a:xfrm>
            <a:custGeom>
              <a:avLst/>
              <a:gdLst/>
              <a:ahLst/>
              <a:cxnLst/>
              <a:rect l="l" t="t" r="r" b="b"/>
              <a:pathLst>
                <a:path w="2489729" h="2840565">
                  <a:moveTo>
                    <a:pt x="0" y="0"/>
                  </a:moveTo>
                  <a:lnTo>
                    <a:pt x="2489729" y="0"/>
                  </a:lnTo>
                  <a:lnTo>
                    <a:pt x="2489729" y="2840565"/>
                  </a:lnTo>
                  <a:lnTo>
                    <a:pt x="0" y="2840565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9729" cy="287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422" y="1141769"/>
            <a:ext cx="7227928" cy="957288"/>
            <a:chOff x="0" y="0"/>
            <a:chExt cx="9637237" cy="1276384"/>
          </a:xfrm>
        </p:grpSpPr>
        <p:sp>
          <p:nvSpPr>
            <p:cNvPr id="6" name="TextBox 6"/>
            <p:cNvSpPr txBox="1"/>
            <p:nvPr/>
          </p:nvSpPr>
          <p:spPr>
            <a:xfrm>
              <a:off x="1714578" y="9542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222222"/>
                  </a:solidFill>
                  <a:ea typeface="セザンヌ Semi-Bold"/>
                </a:rPr>
                <a:t>個人の成果発表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026101" y="0"/>
            <a:ext cx="9453189" cy="10785269"/>
            <a:chOff x="0" y="0"/>
            <a:chExt cx="2489729" cy="28405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89729" cy="2840565"/>
            </a:xfrm>
            <a:custGeom>
              <a:avLst/>
              <a:gdLst/>
              <a:ahLst/>
              <a:cxnLst/>
              <a:rect l="l" t="t" r="r" b="b"/>
              <a:pathLst>
                <a:path w="2489729" h="2840565">
                  <a:moveTo>
                    <a:pt x="0" y="0"/>
                  </a:moveTo>
                  <a:lnTo>
                    <a:pt x="2489729" y="0"/>
                  </a:lnTo>
                  <a:lnTo>
                    <a:pt x="2489729" y="2840565"/>
                  </a:lnTo>
                  <a:lnTo>
                    <a:pt x="0" y="2840565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89729" cy="287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045151" y="2778558"/>
            <a:ext cx="9242849" cy="4277855"/>
          </a:xfrm>
          <a:custGeom>
            <a:avLst/>
            <a:gdLst/>
            <a:ahLst/>
            <a:cxnLst/>
            <a:rect l="l" t="t" r="r" b="b"/>
            <a:pathLst>
              <a:path w="9242849" h="4277855">
                <a:moveTo>
                  <a:pt x="0" y="0"/>
                </a:moveTo>
                <a:lnTo>
                  <a:pt x="9242849" y="0"/>
                </a:lnTo>
                <a:lnTo>
                  <a:pt x="9242849" y="4277855"/>
                </a:lnTo>
                <a:lnTo>
                  <a:pt x="0" y="4277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2" b="-1632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0" y="3111864"/>
            <a:ext cx="9013191" cy="5038134"/>
            <a:chOff x="0" y="0"/>
            <a:chExt cx="12017588" cy="671751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061006"/>
              <a:ext cx="12017588" cy="65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87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28600"/>
              <a:ext cx="12017588" cy="553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704" lvl="1" indent="-259352" algn="l">
                <a:lnSpc>
                  <a:spcPts val="2883"/>
                </a:lnSpc>
                <a:buFont typeface="Arial"/>
                <a:buChar char="•"/>
              </a:pPr>
              <a:r>
                <a:rPr lang="en-US" sz="2402">
                  <a:solidFill>
                    <a:srgbClr val="0156CD"/>
                  </a:solidFill>
                  <a:latin typeface="セザンヌ Bold"/>
                  <a:ea typeface="セザンヌ Bold"/>
                </a:rPr>
                <a:t>グラフの作成に注力​</a:t>
              </a:r>
            </a:p>
            <a:p>
              <a:pPr algn="l">
                <a:lnSpc>
                  <a:spcPts val="2883"/>
                </a:lnSpc>
              </a:pPr>
              <a:endParaRPr lang="en-US" sz="2402">
                <a:solidFill>
                  <a:srgbClr val="0156CD"/>
                </a:solidFill>
                <a:latin typeface="セザンヌ Bold"/>
                <a:ea typeface="セザンヌ Bold"/>
              </a:endParaRPr>
            </a:p>
            <a:p>
              <a:pPr marL="518704" lvl="1" indent="-259352" algn="l">
                <a:lnSpc>
                  <a:spcPts val="2883"/>
                </a:lnSpc>
                <a:buFont typeface="Arial"/>
                <a:buChar char="•"/>
              </a:pPr>
              <a:r>
                <a:rPr lang="en-US" sz="2402">
                  <a:solidFill>
                    <a:srgbClr val="0156CD"/>
                  </a:solidFill>
                  <a:ea typeface="セザンヌ Bold"/>
                </a:rPr>
                <a:t>メンバーと力を合わせてメンバー</a:t>
              </a:r>
              <a:r>
                <a:rPr lang="en-US" sz="2402">
                  <a:solidFill>
                    <a:srgbClr val="0156CD"/>
                  </a:solidFill>
                  <a:latin typeface="セザンヌ Bold"/>
                  <a:ea typeface="セザンヌ Bold"/>
                </a:rPr>
                <a:t>5科目の成績推移グラフを形に​</a:t>
              </a:r>
            </a:p>
            <a:p>
              <a:pPr algn="l">
                <a:lnSpc>
                  <a:spcPts val="2883"/>
                </a:lnSpc>
              </a:pPr>
              <a:endParaRPr lang="en-US" sz="2402">
                <a:solidFill>
                  <a:srgbClr val="0156CD"/>
                </a:solidFill>
                <a:latin typeface="セザンヌ Bold"/>
                <a:ea typeface="セザンヌ Bold"/>
              </a:endParaRPr>
            </a:p>
            <a:p>
              <a:pPr marL="518704" lvl="1" indent="-259352" algn="l">
                <a:lnSpc>
                  <a:spcPts val="2883"/>
                </a:lnSpc>
                <a:buFont typeface="Arial"/>
                <a:buChar char="•"/>
              </a:pPr>
              <a:r>
                <a:rPr lang="en-US" sz="2402">
                  <a:solidFill>
                    <a:srgbClr val="0156CD"/>
                  </a:solidFill>
                  <a:latin typeface="セザンヌ Bold"/>
                  <a:ea typeface="セザンヌ Bold"/>
                </a:rPr>
                <a:t>主にJavaScriptを用いて作業​</a:t>
              </a:r>
            </a:p>
            <a:p>
              <a:pPr algn="l">
                <a:lnSpc>
                  <a:spcPts val="2883"/>
                </a:lnSpc>
              </a:pPr>
              <a:endParaRPr lang="en-US" sz="2402">
                <a:solidFill>
                  <a:srgbClr val="0156CD"/>
                </a:solidFill>
                <a:latin typeface="セザンヌ Bold"/>
                <a:ea typeface="セザンヌ Bold"/>
              </a:endParaRPr>
            </a:p>
            <a:p>
              <a:pPr marL="518704" lvl="1" indent="-259352" algn="l">
                <a:lnSpc>
                  <a:spcPts val="2883"/>
                </a:lnSpc>
                <a:buFont typeface="Arial"/>
                <a:buChar char="•"/>
              </a:pPr>
              <a:r>
                <a:rPr lang="en-US" sz="2402">
                  <a:solidFill>
                    <a:srgbClr val="0156CD"/>
                  </a:solidFill>
                  <a:latin typeface="セザンヌ Bold"/>
                  <a:ea typeface="セザンヌ Bold"/>
                </a:rPr>
                <a:t>グラフや線が画面に表示されないトラブルに苦戦​</a:t>
              </a:r>
            </a:p>
            <a:p>
              <a:pPr algn="l">
                <a:lnSpc>
                  <a:spcPts val="2883"/>
                </a:lnSpc>
              </a:pPr>
              <a:endParaRPr lang="en-US" sz="2402">
                <a:solidFill>
                  <a:srgbClr val="0156CD"/>
                </a:solidFill>
                <a:latin typeface="セザンヌ Bold"/>
                <a:ea typeface="セザンヌ Bold"/>
              </a:endParaRPr>
            </a:p>
            <a:p>
              <a:pPr marL="518704" lvl="1" indent="-259352" algn="l">
                <a:lnSpc>
                  <a:spcPts val="2883"/>
                </a:lnSpc>
                <a:buFont typeface="Arial"/>
                <a:buChar char="•"/>
              </a:pPr>
              <a:r>
                <a:rPr lang="en-US" sz="2402">
                  <a:solidFill>
                    <a:srgbClr val="0156CD"/>
                  </a:solidFill>
                  <a:latin typeface="セザンヌ Bold"/>
                  <a:ea typeface="セザンヌ Bold"/>
                </a:rPr>
                <a:t>EL式というあまり講義では扱ってこなかった言語での学び</a:t>
              </a:r>
            </a:p>
            <a:p>
              <a:pPr algn="l">
                <a:lnSpc>
                  <a:spcPts val="2883"/>
                </a:lnSpc>
              </a:pPr>
              <a:endParaRPr lang="en-US" sz="2402">
                <a:solidFill>
                  <a:srgbClr val="0156CD"/>
                </a:solidFill>
                <a:latin typeface="セザンヌ Bold"/>
                <a:ea typeface="セザンヌ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74422" y="8651762"/>
            <a:ext cx="7319373" cy="1003527"/>
            <a:chOff x="0" y="0"/>
            <a:chExt cx="9759164" cy="133803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512536"/>
              <a:ext cx="9759164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156CD"/>
                  </a:solidFill>
                  <a:ea typeface="セザンヌ Semi-Bold"/>
                </a:rPr>
                <a:t>榎本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04800"/>
              <a:ext cx="9759164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E89E6"/>
                  </a:solidFill>
                  <a:ea typeface="セザンヌ Semi-Bold"/>
                </a:rPr>
                <a:t>チームリーダー</a:t>
              </a:r>
            </a:p>
          </p:txBody>
        </p:sp>
      </p:grpSp>
      <p:pic>
        <p:nvPicPr>
          <p:cNvPr id="18" name="図 17" descr="グラフィカル ユーザー インターフェイス, グラフ&#10;&#10;中程度の精度で自動的に生成された説明">
            <a:extLst>
              <a:ext uri="{FF2B5EF4-FFF2-40B4-BE49-F238E27FC236}">
                <a16:creationId xmlns:a16="http://schemas.microsoft.com/office/drawing/2014/main" id="{70C5F087-B99E-0E16-272A-E011B2FB0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9134"/>
            <a:ext cx="9453189" cy="10785269"/>
            <a:chOff x="0" y="0"/>
            <a:chExt cx="2489729" cy="2840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9729" cy="2840565"/>
            </a:xfrm>
            <a:custGeom>
              <a:avLst/>
              <a:gdLst/>
              <a:ahLst/>
              <a:cxnLst/>
              <a:rect l="l" t="t" r="r" b="b"/>
              <a:pathLst>
                <a:path w="2489729" h="2840565">
                  <a:moveTo>
                    <a:pt x="0" y="0"/>
                  </a:moveTo>
                  <a:lnTo>
                    <a:pt x="2489729" y="0"/>
                  </a:lnTo>
                  <a:lnTo>
                    <a:pt x="2489729" y="2840565"/>
                  </a:lnTo>
                  <a:lnTo>
                    <a:pt x="0" y="2840565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9729" cy="287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422" y="1141769"/>
            <a:ext cx="7227928" cy="957288"/>
            <a:chOff x="0" y="0"/>
            <a:chExt cx="9637237" cy="1276384"/>
          </a:xfrm>
        </p:grpSpPr>
        <p:sp>
          <p:nvSpPr>
            <p:cNvPr id="6" name="TextBox 6"/>
            <p:cNvSpPr txBox="1"/>
            <p:nvPr/>
          </p:nvSpPr>
          <p:spPr>
            <a:xfrm>
              <a:off x="1714578" y="9542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222222"/>
                  </a:solidFill>
                  <a:ea typeface="セザンヌ Semi-Bold"/>
                </a:rPr>
                <a:t>個人の成果発表</a:t>
              </a:r>
            </a:p>
          </p:txBody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9073" t="12689" r="44712" b="41096"/>
          <a:stretch>
            <a:fillRect/>
          </a:stretch>
        </p:blipFill>
        <p:spPr>
          <a:xfrm>
            <a:off x="9426181" y="2739958"/>
            <a:ext cx="8545926" cy="4807084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300395" y="2928707"/>
            <a:ext cx="8775983" cy="7358293"/>
            <a:chOff x="0" y="0"/>
            <a:chExt cx="11701311" cy="9811058"/>
          </a:xfrm>
        </p:grpSpPr>
        <p:sp>
          <p:nvSpPr>
            <p:cNvPr id="9" name="TextBox 9"/>
            <p:cNvSpPr txBox="1"/>
            <p:nvPr/>
          </p:nvSpPr>
          <p:spPr>
            <a:xfrm>
              <a:off x="0" y="9108966"/>
              <a:ext cx="11701311" cy="70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47650"/>
              <a:ext cx="11701311" cy="8566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74"/>
                </a:lnSpc>
              </a:pPr>
              <a:endParaRPr/>
            </a:p>
            <a:p>
              <a:pPr marL="614267" lvl="1" indent="-307134" algn="l">
                <a:lnSpc>
                  <a:spcPts val="3414"/>
                </a:lnSpc>
                <a:buFont typeface="Arial"/>
                <a:buChar char="•"/>
              </a:pPr>
              <a:r>
                <a:rPr lang="en-US" sz="2845">
                  <a:solidFill>
                    <a:srgbClr val="0156CD"/>
                  </a:solidFill>
                  <a:ea typeface="セザンヌ Bold"/>
                </a:rPr>
                <a:t>質問一覧画面の更新機能を作成。</a:t>
              </a:r>
            </a:p>
            <a:p>
              <a:pPr algn="l">
                <a:lnSpc>
                  <a:spcPts val="3414"/>
                </a:lnSpc>
              </a:pPr>
              <a:endParaRPr lang="en-US" sz="2845">
                <a:solidFill>
                  <a:srgbClr val="0156CD"/>
                </a:solidFill>
                <a:ea typeface="セザンヌ Bold"/>
              </a:endParaRPr>
            </a:p>
            <a:p>
              <a:pPr marL="614267" lvl="1" indent="-307134" algn="l">
                <a:lnSpc>
                  <a:spcPts val="3414"/>
                </a:lnSpc>
                <a:buFont typeface="Arial"/>
                <a:buChar char="•"/>
              </a:pPr>
              <a:r>
                <a:rPr lang="en-US" sz="2845">
                  <a:solidFill>
                    <a:srgbClr val="0156CD"/>
                  </a:solidFill>
                  <a:latin typeface="セザンヌ Bold"/>
                  <a:ea typeface="セザンヌ Bold"/>
                </a:rPr>
                <a:t>10個ほどある画面の、画面設計と画面作成。</a:t>
              </a:r>
            </a:p>
            <a:p>
              <a:pPr algn="l">
                <a:lnSpc>
                  <a:spcPts val="3414"/>
                </a:lnSpc>
              </a:pPr>
              <a:r>
                <a:rPr lang="en-US" sz="2845">
                  <a:solidFill>
                    <a:srgbClr val="0156CD"/>
                  </a:solidFill>
                  <a:ea typeface="セザンヌ Bold"/>
                </a:rPr>
                <a:t>　　</a:t>
              </a:r>
              <a:r>
                <a:rPr lang="en-US" sz="2845">
                  <a:solidFill>
                    <a:srgbClr val="B4CBE1"/>
                  </a:solidFill>
                  <a:ea typeface="セザンヌ Bold"/>
                </a:rPr>
                <a:t>　</a:t>
              </a:r>
              <a:r>
                <a:rPr lang="en-US" sz="2845">
                  <a:solidFill>
                    <a:srgbClr val="000000"/>
                  </a:solidFill>
                  <a:ea typeface="セザンヌ Bold"/>
                </a:rPr>
                <a:t>破棄した画面も多く、設計の大事さを実感</a:t>
              </a:r>
            </a:p>
            <a:p>
              <a:pPr algn="l">
                <a:lnSpc>
                  <a:spcPts val="3414"/>
                </a:lnSpc>
              </a:pPr>
              <a:endParaRPr lang="en-US" sz="2845">
                <a:solidFill>
                  <a:srgbClr val="000000"/>
                </a:solidFill>
                <a:ea typeface="セザンヌ Bold"/>
              </a:endParaRPr>
            </a:p>
            <a:p>
              <a:pPr marL="614267" lvl="1" indent="-307134" algn="l">
                <a:lnSpc>
                  <a:spcPts val="3414"/>
                </a:lnSpc>
                <a:buFont typeface="Arial"/>
                <a:buChar char="•"/>
              </a:pPr>
              <a:r>
                <a:rPr lang="en-US" sz="2845">
                  <a:solidFill>
                    <a:srgbClr val="0156CD"/>
                  </a:solidFill>
                  <a:ea typeface="セザンヌ Bold"/>
                </a:rPr>
                <a:t>テストの実地とエラー修正。</a:t>
              </a:r>
            </a:p>
            <a:p>
              <a:pPr algn="l">
                <a:lnSpc>
                  <a:spcPts val="3414"/>
                </a:lnSpc>
              </a:pPr>
              <a:endParaRPr lang="en-US" sz="2845">
                <a:solidFill>
                  <a:srgbClr val="0156CD"/>
                </a:solidFill>
                <a:ea typeface="セザンヌ Bold"/>
              </a:endParaRPr>
            </a:p>
            <a:p>
              <a:pPr marL="614267" lvl="1" indent="-307134" algn="l">
                <a:lnSpc>
                  <a:spcPts val="3414"/>
                </a:lnSpc>
                <a:buFont typeface="Arial"/>
                <a:buChar char="•"/>
              </a:pPr>
              <a:r>
                <a:rPr lang="en-US" sz="2845">
                  <a:solidFill>
                    <a:srgbClr val="0156CD"/>
                  </a:solidFill>
                  <a:ea typeface="セザンヌ Bold"/>
                </a:rPr>
                <a:t>回答にリアクションする機能を作成。</a:t>
              </a:r>
            </a:p>
            <a:p>
              <a:pPr algn="l">
                <a:lnSpc>
                  <a:spcPts val="3414"/>
                </a:lnSpc>
              </a:pPr>
              <a:r>
                <a:rPr lang="en-US" sz="2845">
                  <a:solidFill>
                    <a:srgbClr val="0156CD"/>
                  </a:solidFill>
                  <a:ea typeface="セザンヌ Bold"/>
                </a:rPr>
                <a:t>　　　</a:t>
              </a:r>
              <a:r>
                <a:rPr lang="en-US" sz="2845">
                  <a:solidFill>
                    <a:srgbClr val="000000"/>
                  </a:solidFill>
                  <a:ea typeface="セザンヌ Bold"/>
                </a:rPr>
                <a:t>終盤にデータベースを変更し、機能を作成。</a:t>
              </a:r>
            </a:p>
            <a:p>
              <a:pPr algn="l">
                <a:lnSpc>
                  <a:spcPts val="3414"/>
                </a:lnSpc>
              </a:pPr>
              <a:r>
                <a:rPr lang="en-US" sz="2845">
                  <a:solidFill>
                    <a:srgbClr val="000000"/>
                  </a:solidFill>
                  <a:ea typeface="セザンヌ Bold"/>
                </a:rPr>
                <a:t>　　　多くのファイルの書き換えを慎重に行った。</a:t>
              </a:r>
            </a:p>
            <a:p>
              <a:pPr algn="l">
                <a:lnSpc>
                  <a:spcPts val="3294"/>
                </a:lnSpc>
              </a:pPr>
              <a:endParaRPr lang="en-US" sz="2845">
                <a:solidFill>
                  <a:srgbClr val="000000"/>
                </a:solidFill>
                <a:ea typeface="セザンヌ Bold"/>
              </a:endParaRPr>
            </a:p>
            <a:p>
              <a:pPr algn="l">
                <a:lnSpc>
                  <a:spcPts val="3054"/>
                </a:lnSpc>
              </a:pPr>
              <a:endParaRPr lang="en-US" sz="2845">
                <a:solidFill>
                  <a:srgbClr val="000000"/>
                </a:solidFill>
                <a:ea typeface="セザンヌ Bold"/>
              </a:endParaRPr>
            </a:p>
            <a:p>
              <a:pPr algn="l">
                <a:lnSpc>
                  <a:spcPts val="3054"/>
                </a:lnSpc>
              </a:pPr>
              <a:endParaRPr lang="en-US" sz="2845">
                <a:solidFill>
                  <a:srgbClr val="000000"/>
                </a:solidFill>
                <a:ea typeface="セザンヌ Bold"/>
              </a:endParaRPr>
            </a:p>
            <a:p>
              <a:pPr algn="l">
                <a:lnSpc>
                  <a:spcPts val="3054"/>
                </a:lnSpc>
              </a:pPr>
              <a:endParaRPr lang="en-US" sz="2845">
                <a:solidFill>
                  <a:srgbClr val="000000"/>
                </a:solidFill>
                <a:ea typeface="セザンヌ Bold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286463">
            <a:off x="1804851" y="8952771"/>
            <a:ext cx="1422360" cy="122323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00395" y="8070057"/>
            <a:ext cx="1890878" cy="1843606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210908" y="8392547"/>
            <a:ext cx="7319373" cy="1003527"/>
            <a:chOff x="0" y="0"/>
            <a:chExt cx="9759164" cy="133803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512536"/>
              <a:ext cx="9759164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156CD"/>
                  </a:solidFill>
                  <a:ea typeface="セザンヌ Semi-Bold"/>
                </a:rPr>
                <a:t>風間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04800"/>
              <a:ext cx="9759164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E89E6"/>
                  </a:solidFill>
                  <a:ea typeface="セザンヌ Semi-Bold"/>
                </a:rPr>
                <a:t>品質管理担当</a:t>
              </a:r>
            </a:p>
          </p:txBody>
        </p:sp>
      </p:grpSp>
      <p:pic>
        <p:nvPicPr>
          <p:cNvPr id="17" name="図 1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D596681-52C3-91BE-AF77-D8C45278FE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4811" y="0"/>
            <a:ext cx="9453189" cy="10400827"/>
            <a:chOff x="0" y="0"/>
            <a:chExt cx="2489729" cy="27393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9729" cy="2739312"/>
            </a:xfrm>
            <a:custGeom>
              <a:avLst/>
              <a:gdLst/>
              <a:ahLst/>
              <a:cxnLst/>
              <a:rect l="l" t="t" r="r" b="b"/>
              <a:pathLst>
                <a:path w="2489729" h="2739312">
                  <a:moveTo>
                    <a:pt x="0" y="0"/>
                  </a:moveTo>
                  <a:lnTo>
                    <a:pt x="2489729" y="0"/>
                  </a:lnTo>
                  <a:lnTo>
                    <a:pt x="2489729" y="2739312"/>
                  </a:lnTo>
                  <a:lnTo>
                    <a:pt x="0" y="2739312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9729" cy="27774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422" y="1141769"/>
            <a:ext cx="7227928" cy="957288"/>
            <a:chOff x="0" y="0"/>
            <a:chExt cx="9637237" cy="1276384"/>
          </a:xfrm>
        </p:grpSpPr>
        <p:sp>
          <p:nvSpPr>
            <p:cNvPr id="6" name="TextBox 6"/>
            <p:cNvSpPr txBox="1"/>
            <p:nvPr/>
          </p:nvSpPr>
          <p:spPr>
            <a:xfrm>
              <a:off x="1714578" y="9542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222222"/>
                  </a:solidFill>
                  <a:ea typeface="セザンヌ Semi-Bold"/>
                </a:rPr>
                <a:t>個人の成果発表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029961" y="374073"/>
            <a:ext cx="9062889" cy="4564521"/>
          </a:xfrm>
          <a:custGeom>
            <a:avLst/>
            <a:gdLst/>
            <a:ahLst/>
            <a:cxnLst/>
            <a:rect l="l" t="t" r="r" b="b"/>
            <a:pathLst>
              <a:path w="9062889" h="4564521">
                <a:moveTo>
                  <a:pt x="0" y="0"/>
                </a:moveTo>
                <a:lnTo>
                  <a:pt x="9062889" y="0"/>
                </a:lnTo>
                <a:lnTo>
                  <a:pt x="9062889" y="4564520"/>
                </a:lnTo>
                <a:lnTo>
                  <a:pt x="0" y="4564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9009171" y="5282781"/>
            <a:ext cx="9062889" cy="4585756"/>
          </a:xfrm>
          <a:custGeom>
            <a:avLst/>
            <a:gdLst/>
            <a:ahLst/>
            <a:cxnLst/>
            <a:rect l="l" t="t" r="r" b="b"/>
            <a:pathLst>
              <a:path w="9062889" h="4585756">
                <a:moveTo>
                  <a:pt x="0" y="0"/>
                </a:moveTo>
                <a:lnTo>
                  <a:pt x="9062888" y="0"/>
                </a:lnTo>
                <a:lnTo>
                  <a:pt x="9062888" y="4585756"/>
                </a:lnTo>
                <a:lnTo>
                  <a:pt x="0" y="4585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-321968" y="0"/>
            <a:ext cx="1637459" cy="1332468"/>
          </a:xfrm>
          <a:custGeom>
            <a:avLst/>
            <a:gdLst/>
            <a:ahLst/>
            <a:cxnLst/>
            <a:rect l="l" t="t" r="r" b="b"/>
            <a:pathLst>
              <a:path w="1637459" h="1332468">
                <a:moveTo>
                  <a:pt x="0" y="0"/>
                </a:moveTo>
                <a:lnTo>
                  <a:pt x="1637458" y="0"/>
                </a:lnTo>
                <a:lnTo>
                  <a:pt x="1637458" y="1332468"/>
                </a:lnTo>
                <a:lnTo>
                  <a:pt x="0" y="1332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65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7204910" y="8802486"/>
            <a:ext cx="1414042" cy="1319773"/>
          </a:xfrm>
          <a:custGeom>
            <a:avLst/>
            <a:gdLst/>
            <a:ahLst/>
            <a:cxnLst/>
            <a:rect l="l" t="t" r="r" b="b"/>
            <a:pathLst>
              <a:path w="1414042" h="1319773">
                <a:moveTo>
                  <a:pt x="0" y="0"/>
                </a:moveTo>
                <a:lnTo>
                  <a:pt x="1414042" y="0"/>
                </a:lnTo>
                <a:lnTo>
                  <a:pt x="1414042" y="1319772"/>
                </a:lnTo>
                <a:lnTo>
                  <a:pt x="0" y="1319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477193" y="8839600"/>
            <a:ext cx="812278" cy="837400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 rot="1514528">
            <a:off x="17272591" y="5455165"/>
            <a:ext cx="937395" cy="575779"/>
          </a:xfrm>
          <a:custGeom>
            <a:avLst/>
            <a:gdLst/>
            <a:ahLst/>
            <a:cxnLst/>
            <a:rect l="l" t="t" r="r" b="b"/>
            <a:pathLst>
              <a:path w="937395" h="575779">
                <a:moveTo>
                  <a:pt x="0" y="0"/>
                </a:moveTo>
                <a:lnTo>
                  <a:pt x="937394" y="0"/>
                </a:lnTo>
                <a:lnTo>
                  <a:pt x="937394" y="575779"/>
                </a:lnTo>
                <a:lnTo>
                  <a:pt x="0" y="575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020" b="-1502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17098812" y="3668589"/>
            <a:ext cx="994038" cy="1118468"/>
          </a:xfrm>
          <a:custGeom>
            <a:avLst/>
            <a:gdLst/>
            <a:ahLst/>
            <a:cxnLst/>
            <a:rect l="l" t="t" r="r" b="b"/>
            <a:pathLst>
              <a:path w="994038" h="1118468">
                <a:moveTo>
                  <a:pt x="0" y="0"/>
                </a:moveTo>
                <a:lnTo>
                  <a:pt x="994038" y="0"/>
                </a:lnTo>
                <a:lnTo>
                  <a:pt x="994038" y="1118468"/>
                </a:lnTo>
                <a:lnTo>
                  <a:pt x="0" y="1118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15958902" y="3668589"/>
            <a:ext cx="1139910" cy="1118468"/>
          </a:xfrm>
          <a:custGeom>
            <a:avLst/>
            <a:gdLst/>
            <a:ahLst/>
            <a:cxnLst/>
            <a:rect l="l" t="t" r="r" b="b"/>
            <a:pathLst>
              <a:path w="1139910" h="1118468">
                <a:moveTo>
                  <a:pt x="0" y="0"/>
                </a:moveTo>
                <a:lnTo>
                  <a:pt x="1139910" y="0"/>
                </a:lnTo>
                <a:lnTo>
                  <a:pt x="1139910" y="1118468"/>
                </a:lnTo>
                <a:lnTo>
                  <a:pt x="0" y="11184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9009171" y="8802486"/>
            <a:ext cx="882381" cy="1038095"/>
          </a:xfrm>
          <a:custGeom>
            <a:avLst/>
            <a:gdLst/>
            <a:ahLst/>
            <a:cxnLst/>
            <a:rect l="l" t="t" r="r" b="b"/>
            <a:pathLst>
              <a:path w="882381" h="1038095">
                <a:moveTo>
                  <a:pt x="0" y="0"/>
                </a:moveTo>
                <a:lnTo>
                  <a:pt x="882380" y="0"/>
                </a:lnTo>
                <a:lnTo>
                  <a:pt x="882380" y="1038095"/>
                </a:lnTo>
                <a:lnTo>
                  <a:pt x="0" y="1038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600773" y="3383299"/>
            <a:ext cx="7999129" cy="3798964"/>
            <a:chOff x="0" y="0"/>
            <a:chExt cx="10665506" cy="506528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3320941"/>
              <a:ext cx="10665506" cy="1744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67"/>
                </a:lnSpc>
              </a:pPr>
              <a:r>
                <a:rPr lang="en-US" sz="2472">
                  <a:solidFill>
                    <a:srgbClr val="222222"/>
                  </a:solidFill>
                  <a:latin typeface="セザンヌ Semi-Bold"/>
                  <a:ea typeface="セザンヌ Semi-Bold"/>
                </a:rPr>
                <a:t>　 何をどうしたらいいのかわからない状態でしたが、​</a:t>
              </a:r>
            </a:p>
            <a:p>
              <a:pPr algn="l">
                <a:lnSpc>
                  <a:spcPts val="2967"/>
                </a:lnSpc>
              </a:pPr>
              <a:r>
                <a:rPr lang="en-US" sz="2472">
                  <a:solidFill>
                    <a:srgbClr val="222222"/>
                  </a:solidFill>
                  <a:latin typeface="セザンヌ Semi-Bold"/>
                  <a:ea typeface="セザンヌ Semi-Bold"/>
                </a:rPr>
                <a:t> 　終始チームメンバーに助けられてました😭😭</a:t>
              </a:r>
            </a:p>
            <a:p>
              <a:pPr algn="l">
                <a:lnSpc>
                  <a:spcPts val="2967"/>
                </a:lnSpc>
              </a:pPr>
              <a:endParaRPr lang="en-US" sz="2472">
                <a:solidFill>
                  <a:srgbClr val="222222"/>
                </a:solidFill>
                <a:latin typeface="セザンヌ Semi-Bold"/>
                <a:ea typeface="セザンヌ Semi-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38125"/>
              <a:ext cx="10665506" cy="2778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54"/>
                </a:lnSpc>
              </a:pPr>
              <a:endParaRPr/>
            </a:p>
            <a:p>
              <a:pPr marL="549499" lvl="1" indent="-274749" algn="l">
                <a:lnSpc>
                  <a:spcPts val="3054"/>
                </a:lnSpc>
                <a:buFont typeface="Arial"/>
                <a:buChar char="•"/>
              </a:pPr>
              <a:r>
                <a:rPr lang="en-US" sz="2545">
                  <a:solidFill>
                    <a:srgbClr val="0156CD"/>
                  </a:solidFill>
                  <a:latin typeface="セザンヌ Bold"/>
                  <a:ea typeface="セザンヌ Bold"/>
                </a:rPr>
                <a:t>HTML,CSSを用いて画面作成​</a:t>
              </a:r>
            </a:p>
            <a:p>
              <a:pPr marL="549499" lvl="1" indent="-274749" algn="l">
                <a:lnSpc>
                  <a:spcPts val="3054"/>
                </a:lnSpc>
                <a:buFont typeface="Arial"/>
                <a:buChar char="•"/>
              </a:pPr>
              <a:r>
                <a:rPr lang="en-US" sz="2545">
                  <a:solidFill>
                    <a:srgbClr val="0156CD"/>
                  </a:solidFill>
                  <a:ea typeface="セザンヌ Bold"/>
                </a:rPr>
                <a:t>「質問履歴」「回答履歴」のページ作成</a:t>
              </a:r>
            </a:p>
            <a:p>
              <a:pPr marL="549499" lvl="1" indent="-274749" algn="l">
                <a:lnSpc>
                  <a:spcPts val="3054"/>
                </a:lnSpc>
                <a:buFont typeface="Arial"/>
                <a:buChar char="•"/>
              </a:pPr>
              <a:r>
                <a:rPr lang="en-US" sz="2545">
                  <a:solidFill>
                    <a:srgbClr val="0156CD"/>
                  </a:solidFill>
                  <a:latin typeface="セザンヌ Bold"/>
                  <a:ea typeface="セザンヌ Bold"/>
                </a:rPr>
                <a:t>時々サーブレットの編集​</a:t>
              </a:r>
            </a:p>
            <a:p>
              <a:pPr algn="l">
                <a:lnSpc>
                  <a:spcPts val="3054"/>
                </a:lnSpc>
              </a:pPr>
              <a:endParaRPr lang="en-US" sz="2545">
                <a:solidFill>
                  <a:srgbClr val="0156CD"/>
                </a:solidFill>
                <a:latin typeface="セザンヌ Bold"/>
                <a:ea typeface="セザンヌ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19823" y="8466504"/>
            <a:ext cx="7263509" cy="995868"/>
            <a:chOff x="0" y="0"/>
            <a:chExt cx="9684679" cy="1327824"/>
          </a:xfrm>
        </p:grpSpPr>
        <p:sp>
          <p:nvSpPr>
            <p:cNvPr id="20" name="TextBox 20"/>
            <p:cNvSpPr txBox="1"/>
            <p:nvPr/>
          </p:nvSpPr>
          <p:spPr>
            <a:xfrm>
              <a:off x="0" y="506589"/>
              <a:ext cx="9684679" cy="821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4"/>
                </a:lnSpc>
              </a:pPr>
              <a:r>
                <a:rPr lang="en-US" sz="2778">
                  <a:solidFill>
                    <a:srgbClr val="0156CD"/>
                  </a:solidFill>
                  <a:ea typeface="セザンヌ Semi-Bold"/>
                </a:rPr>
                <a:t>神宮路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14325"/>
              <a:ext cx="9684679" cy="957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810"/>
                </a:lnSpc>
                <a:spcBef>
                  <a:spcPct val="0"/>
                </a:spcBef>
              </a:pPr>
              <a:r>
                <a:rPr lang="en-US" sz="3175">
                  <a:solidFill>
                    <a:srgbClr val="1E89E6"/>
                  </a:solidFill>
                  <a:ea typeface="セザンヌ Semi-Bold"/>
                </a:rPr>
                <a:t>データベース担当</a:t>
              </a:r>
            </a:p>
          </p:txBody>
        </p:sp>
      </p:grpSp>
      <p:pic>
        <p:nvPicPr>
          <p:cNvPr id="23" name="図 22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DC0B2DC6-73DB-F9A4-9977-F2898B9BF4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89405" y="-249134"/>
            <a:ext cx="9453189" cy="10785269"/>
            <a:chOff x="0" y="0"/>
            <a:chExt cx="2489729" cy="2840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9729" cy="2840565"/>
            </a:xfrm>
            <a:custGeom>
              <a:avLst/>
              <a:gdLst/>
              <a:ahLst/>
              <a:cxnLst/>
              <a:rect l="l" t="t" r="r" b="b"/>
              <a:pathLst>
                <a:path w="2489729" h="2840565">
                  <a:moveTo>
                    <a:pt x="0" y="0"/>
                  </a:moveTo>
                  <a:lnTo>
                    <a:pt x="2489729" y="0"/>
                  </a:lnTo>
                  <a:lnTo>
                    <a:pt x="2489729" y="2840565"/>
                  </a:lnTo>
                  <a:lnTo>
                    <a:pt x="0" y="2840565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9729" cy="287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422" y="1141769"/>
            <a:ext cx="7227928" cy="957288"/>
            <a:chOff x="0" y="0"/>
            <a:chExt cx="9637237" cy="1276384"/>
          </a:xfrm>
        </p:grpSpPr>
        <p:sp>
          <p:nvSpPr>
            <p:cNvPr id="6" name="TextBox 6"/>
            <p:cNvSpPr txBox="1"/>
            <p:nvPr/>
          </p:nvSpPr>
          <p:spPr>
            <a:xfrm>
              <a:off x="1714578" y="9542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222222"/>
                  </a:solidFill>
                  <a:ea typeface="セザンヌ Semi-Bold"/>
                </a:rPr>
                <a:t>個人の成果発表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9071219" y="2632303"/>
            <a:ext cx="9144000" cy="4585685"/>
          </a:xfrm>
          <a:custGeom>
            <a:avLst/>
            <a:gdLst/>
            <a:ahLst/>
            <a:cxnLst/>
            <a:rect l="l" t="t" r="r" b="b"/>
            <a:pathLst>
              <a:path w="9144000" h="4585685">
                <a:moveTo>
                  <a:pt x="0" y="0"/>
                </a:moveTo>
                <a:lnTo>
                  <a:pt x="9144000" y="0"/>
                </a:lnTo>
                <a:lnTo>
                  <a:pt x="9144000" y="4585685"/>
                </a:lnTo>
                <a:lnTo>
                  <a:pt x="0" y="45856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67" r="-3386" b="-427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6149163" y="7217988"/>
            <a:ext cx="2372617" cy="2528952"/>
          </a:xfrm>
          <a:custGeom>
            <a:avLst/>
            <a:gdLst/>
            <a:ahLst/>
            <a:cxnLst/>
            <a:rect l="l" t="t" r="r" b="b"/>
            <a:pathLst>
              <a:path w="2372617" h="2528952">
                <a:moveTo>
                  <a:pt x="0" y="0"/>
                </a:moveTo>
                <a:lnTo>
                  <a:pt x="2372617" y="0"/>
                </a:lnTo>
                <a:lnTo>
                  <a:pt x="2372617" y="2528952"/>
                </a:lnTo>
                <a:lnTo>
                  <a:pt x="0" y="25289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6478715" y="1288351"/>
            <a:ext cx="1713514" cy="1621413"/>
          </a:xfrm>
          <a:custGeom>
            <a:avLst/>
            <a:gdLst/>
            <a:ahLst/>
            <a:cxnLst/>
            <a:rect l="l" t="t" r="r" b="b"/>
            <a:pathLst>
              <a:path w="1713514" h="1621413">
                <a:moveTo>
                  <a:pt x="0" y="0"/>
                </a:moveTo>
                <a:lnTo>
                  <a:pt x="1713514" y="0"/>
                </a:lnTo>
                <a:lnTo>
                  <a:pt x="1713514" y="1621413"/>
                </a:lnTo>
                <a:lnTo>
                  <a:pt x="0" y="16214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11439332" y="7624936"/>
            <a:ext cx="4407774" cy="1823716"/>
          </a:xfrm>
          <a:custGeom>
            <a:avLst/>
            <a:gdLst/>
            <a:ahLst/>
            <a:cxnLst/>
            <a:rect l="l" t="t" r="r" b="b"/>
            <a:pathLst>
              <a:path w="4407774" h="1823716">
                <a:moveTo>
                  <a:pt x="0" y="0"/>
                </a:moveTo>
                <a:lnTo>
                  <a:pt x="4407773" y="0"/>
                </a:lnTo>
                <a:lnTo>
                  <a:pt x="4407773" y="1823716"/>
                </a:lnTo>
                <a:lnTo>
                  <a:pt x="0" y="18237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84230" y="2238987"/>
            <a:ext cx="8137551" cy="4627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822" lvl="1" indent="-264911" algn="l">
              <a:lnSpc>
                <a:spcPts val="2944"/>
              </a:lnSpc>
              <a:buFont typeface="Arial"/>
              <a:buChar char="•"/>
            </a:pPr>
            <a:r>
              <a:rPr lang="en-US" sz="2454">
                <a:solidFill>
                  <a:srgbClr val="0156CD"/>
                </a:solidFill>
                <a:latin typeface="セザンヌ Bold"/>
                <a:ea typeface="セザンヌ Bold"/>
              </a:rPr>
              <a:t>主にHomeサーブレットを担当​</a:t>
            </a:r>
          </a:p>
          <a:p>
            <a:pPr algn="l">
              <a:lnSpc>
                <a:spcPts val="2944"/>
              </a:lnSpc>
            </a:pPr>
            <a:endParaRPr lang="en-US" sz="2454">
              <a:solidFill>
                <a:srgbClr val="0156CD"/>
              </a:solidFill>
              <a:latin typeface="セザンヌ Bold"/>
              <a:ea typeface="セザンヌ Bold"/>
            </a:endParaRPr>
          </a:p>
          <a:p>
            <a:pPr marL="529822" lvl="1" indent="-264911" algn="just">
              <a:lnSpc>
                <a:spcPts val="2944"/>
              </a:lnSpc>
              <a:buFont typeface="Arial"/>
              <a:buChar char="•"/>
            </a:pPr>
            <a:r>
              <a:rPr lang="en-US" sz="2454">
                <a:solidFill>
                  <a:srgbClr val="0156CD"/>
                </a:solidFill>
                <a:ea typeface="セザンヌ Bold"/>
              </a:rPr>
              <a:t>サーブレット</a:t>
            </a:r>
            <a:r>
              <a:rPr lang="en-US" sz="2454">
                <a:solidFill>
                  <a:srgbClr val="0156CD"/>
                </a:solidFill>
                <a:latin typeface="セザンヌ Bold"/>
                <a:ea typeface="セザンヌ Bold"/>
              </a:rPr>
              <a:t>でデータベースからデータを取得する処理に苦戦​</a:t>
            </a:r>
          </a:p>
          <a:p>
            <a:pPr algn="just">
              <a:lnSpc>
                <a:spcPts val="2944"/>
              </a:lnSpc>
            </a:pPr>
            <a:endParaRPr lang="en-US" sz="2454">
              <a:solidFill>
                <a:srgbClr val="0156CD"/>
              </a:solidFill>
              <a:latin typeface="セザンヌ Bold"/>
              <a:ea typeface="セザンヌ Bold"/>
            </a:endParaRPr>
          </a:p>
          <a:p>
            <a:pPr marL="529822" lvl="1" indent="-264911" algn="just">
              <a:lnSpc>
                <a:spcPts val="2944"/>
              </a:lnSpc>
              <a:buFont typeface="Arial"/>
              <a:buChar char="•"/>
            </a:pPr>
            <a:r>
              <a:rPr lang="en-US" sz="2454">
                <a:solidFill>
                  <a:srgbClr val="0156CD"/>
                </a:solidFill>
                <a:latin typeface="セザンヌ Bold"/>
                <a:ea typeface="セザンヌ Bold"/>
              </a:rPr>
              <a:t>具体的には文字列型データをDate型に変換して月平均を出す処理​</a:t>
            </a:r>
          </a:p>
          <a:p>
            <a:pPr algn="just">
              <a:lnSpc>
                <a:spcPts val="2944"/>
              </a:lnSpc>
            </a:pPr>
            <a:endParaRPr lang="en-US" sz="2454">
              <a:solidFill>
                <a:srgbClr val="0156CD"/>
              </a:solidFill>
              <a:latin typeface="セザンヌ Bold"/>
              <a:ea typeface="セザンヌ Bold"/>
            </a:endParaRPr>
          </a:p>
          <a:p>
            <a:pPr marL="529822" lvl="1" indent="-264911" algn="l">
              <a:lnSpc>
                <a:spcPts val="2944"/>
              </a:lnSpc>
              <a:buFont typeface="Arial"/>
              <a:buChar char="•"/>
            </a:pPr>
            <a:r>
              <a:rPr lang="en-US" sz="2454">
                <a:solidFill>
                  <a:srgbClr val="0156CD"/>
                </a:solidFill>
                <a:ea typeface="セザンヌ Bold"/>
              </a:rPr>
              <a:t>メンバーに相談・インターネットで調べることで解決</a:t>
            </a:r>
          </a:p>
          <a:p>
            <a:pPr algn="l">
              <a:lnSpc>
                <a:spcPts val="2944"/>
              </a:lnSpc>
            </a:pPr>
            <a:r>
              <a:rPr lang="en-US" sz="2454">
                <a:solidFill>
                  <a:srgbClr val="0156CD"/>
                </a:solidFill>
                <a:latin typeface="セザンヌ Bold"/>
              </a:rPr>
              <a:t>​</a:t>
            </a:r>
          </a:p>
          <a:p>
            <a:pPr marL="529822" lvl="1" indent="-264911" algn="l">
              <a:lnSpc>
                <a:spcPts val="2944"/>
              </a:lnSpc>
              <a:buFont typeface="Arial"/>
              <a:buChar char="•"/>
            </a:pPr>
            <a:r>
              <a:rPr lang="en-US" sz="2454">
                <a:solidFill>
                  <a:srgbClr val="0156CD"/>
                </a:solidFill>
                <a:ea typeface="セザンヌ Bold"/>
              </a:rPr>
              <a:t>メンバーに訊く・リフレッシュすることの重要性</a:t>
            </a:r>
          </a:p>
          <a:p>
            <a:pPr algn="l">
              <a:lnSpc>
                <a:spcPts val="3006"/>
              </a:lnSpc>
            </a:pPr>
            <a:endParaRPr lang="en-US" sz="2454">
              <a:solidFill>
                <a:srgbClr val="0156CD"/>
              </a:solidFill>
              <a:ea typeface="セザンヌ 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583125" y="8125527"/>
            <a:ext cx="7938656" cy="1132773"/>
            <a:chOff x="0" y="0"/>
            <a:chExt cx="10584874" cy="151036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526114"/>
              <a:ext cx="10584874" cy="984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</a:pPr>
              <a:r>
                <a:rPr lang="en-US" sz="3290">
                  <a:solidFill>
                    <a:srgbClr val="0156CD"/>
                  </a:solidFill>
                  <a:ea typeface="セザンヌ Semi-Bold"/>
                </a:rPr>
                <a:t>林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23850"/>
              <a:ext cx="10584874" cy="10303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4188"/>
                </a:lnSpc>
                <a:spcBef>
                  <a:spcPct val="0"/>
                </a:spcBef>
              </a:pPr>
              <a:r>
                <a:rPr lang="en-US" sz="3490">
                  <a:solidFill>
                    <a:srgbClr val="1E89E6"/>
                  </a:solidFill>
                  <a:ea typeface="セザンヌ Semi-Bold"/>
                </a:rPr>
                <a:t>機能担当</a:t>
              </a:r>
            </a:p>
          </p:txBody>
        </p:sp>
      </p:grpSp>
      <p:pic>
        <p:nvPicPr>
          <p:cNvPr id="16" name="図 1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33B7D4F-392B-1252-9643-17A986A556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9134"/>
            <a:ext cx="9453189" cy="10785269"/>
            <a:chOff x="0" y="0"/>
            <a:chExt cx="2489729" cy="2840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9729" cy="2840565"/>
            </a:xfrm>
            <a:custGeom>
              <a:avLst/>
              <a:gdLst/>
              <a:ahLst/>
              <a:cxnLst/>
              <a:rect l="l" t="t" r="r" b="b"/>
              <a:pathLst>
                <a:path w="2489729" h="2840565">
                  <a:moveTo>
                    <a:pt x="0" y="0"/>
                  </a:moveTo>
                  <a:lnTo>
                    <a:pt x="2489729" y="0"/>
                  </a:lnTo>
                  <a:lnTo>
                    <a:pt x="2489729" y="2840565"/>
                  </a:lnTo>
                  <a:lnTo>
                    <a:pt x="0" y="2840565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9729" cy="287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4422" y="1141769"/>
            <a:ext cx="7227928" cy="957288"/>
            <a:chOff x="0" y="0"/>
            <a:chExt cx="9637237" cy="1276384"/>
          </a:xfrm>
        </p:grpSpPr>
        <p:sp>
          <p:nvSpPr>
            <p:cNvPr id="6" name="TextBox 6"/>
            <p:cNvSpPr txBox="1"/>
            <p:nvPr/>
          </p:nvSpPr>
          <p:spPr>
            <a:xfrm>
              <a:off x="1714578" y="9542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222222"/>
                  </a:solidFill>
                  <a:ea typeface="セザンヌ Semi-Bold"/>
                </a:rPr>
                <a:t>個人の成果発表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512120" y="3139486"/>
            <a:ext cx="6174987" cy="3381255"/>
          </a:xfrm>
          <a:custGeom>
            <a:avLst/>
            <a:gdLst/>
            <a:ahLst/>
            <a:cxnLst/>
            <a:rect l="l" t="t" r="r" b="b"/>
            <a:pathLst>
              <a:path w="6174987" h="3381255">
                <a:moveTo>
                  <a:pt x="0" y="0"/>
                </a:moveTo>
                <a:lnTo>
                  <a:pt x="6174987" y="0"/>
                </a:lnTo>
                <a:lnTo>
                  <a:pt x="6174987" y="3381254"/>
                </a:lnTo>
                <a:lnTo>
                  <a:pt x="0" y="338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491998">
            <a:off x="10081834" y="6354175"/>
            <a:ext cx="883535" cy="883535"/>
          </a:xfrm>
          <a:custGeom>
            <a:avLst/>
            <a:gdLst/>
            <a:ahLst/>
            <a:cxnLst/>
            <a:rect l="l" t="t" r="r" b="b"/>
            <a:pathLst>
              <a:path w="883535" h="883535">
                <a:moveTo>
                  <a:pt x="0" y="0"/>
                </a:moveTo>
                <a:lnTo>
                  <a:pt x="883535" y="0"/>
                </a:lnTo>
                <a:lnTo>
                  <a:pt x="883535" y="883535"/>
                </a:lnTo>
                <a:lnTo>
                  <a:pt x="0" y="8835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316085">
            <a:off x="15875451" y="7296202"/>
            <a:ext cx="1009621" cy="1009621"/>
          </a:xfrm>
          <a:custGeom>
            <a:avLst/>
            <a:gdLst/>
            <a:ahLst/>
            <a:cxnLst/>
            <a:rect l="l" t="t" r="r" b="b"/>
            <a:pathLst>
              <a:path w="1009621" h="1009621">
                <a:moveTo>
                  <a:pt x="0" y="0"/>
                </a:moveTo>
                <a:lnTo>
                  <a:pt x="1009621" y="0"/>
                </a:lnTo>
                <a:lnTo>
                  <a:pt x="1009621" y="1009621"/>
                </a:lnTo>
                <a:lnTo>
                  <a:pt x="0" y="1009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939927" y="677128"/>
            <a:ext cx="2166874" cy="2462357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451735" y="3364315"/>
            <a:ext cx="8271406" cy="4785683"/>
            <a:chOff x="0" y="0"/>
            <a:chExt cx="11028541" cy="638091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678819"/>
              <a:ext cx="11028541" cy="702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47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14325"/>
              <a:ext cx="11028541" cy="5202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7"/>
                </a:lnSpc>
              </a:pPr>
              <a:endParaRPr/>
            </a:p>
            <a:p>
              <a:pPr marL="549499" lvl="1" indent="-274749" algn="l">
                <a:lnSpc>
                  <a:spcPts val="3817"/>
                </a:lnSpc>
                <a:buFont typeface="Arial"/>
                <a:buChar char="•"/>
              </a:pPr>
              <a:r>
                <a:rPr lang="en-US" sz="2545">
                  <a:solidFill>
                    <a:srgbClr val="0156CD"/>
                  </a:solidFill>
                  <a:latin typeface="セザンヌ Bold"/>
                  <a:ea typeface="セザンヌ Bold"/>
                </a:rPr>
                <a:t>成績管理におけるスコア100点満点への換算と登録、質問内容の登録を担当​</a:t>
              </a:r>
            </a:p>
            <a:p>
              <a:pPr marL="549499" lvl="1" indent="-274749" algn="l">
                <a:lnSpc>
                  <a:spcPts val="3817"/>
                </a:lnSpc>
                <a:buFont typeface="Arial"/>
                <a:buChar char="•"/>
              </a:pPr>
              <a:r>
                <a:rPr lang="en-US" sz="2545">
                  <a:solidFill>
                    <a:srgbClr val="0156CD"/>
                  </a:solidFill>
                  <a:latin typeface="セザンヌ Bold"/>
                  <a:ea typeface="セザンヌ Bold"/>
                </a:rPr>
                <a:t>Java、サーバーサイドJavaの理解​が浅い状態から</a:t>
              </a:r>
            </a:p>
            <a:p>
              <a:pPr algn="l">
                <a:lnSpc>
                  <a:spcPts val="3817"/>
                </a:lnSpc>
              </a:pPr>
              <a:r>
                <a:rPr lang="en-US" sz="2545">
                  <a:solidFill>
                    <a:srgbClr val="0156CD"/>
                  </a:solidFill>
                  <a:ea typeface="セザンヌ Medium"/>
                </a:rPr>
                <a:t>　　</a:t>
              </a:r>
              <a:r>
                <a:rPr lang="en-US" sz="2545">
                  <a:solidFill>
                    <a:srgbClr val="0156CD"/>
                  </a:solidFill>
                  <a:ea typeface="セザンヌ Bold"/>
                </a:rPr>
                <a:t>経験値を積むべく機能担当に</a:t>
              </a:r>
            </a:p>
            <a:p>
              <a:pPr marL="549499" lvl="1" indent="-274749" algn="l">
                <a:lnSpc>
                  <a:spcPts val="3817"/>
                </a:lnSpc>
                <a:buFont typeface="Arial"/>
                <a:buChar char="•"/>
              </a:pPr>
              <a:r>
                <a:rPr lang="en-US" sz="2545">
                  <a:solidFill>
                    <a:srgbClr val="0156CD"/>
                  </a:solidFill>
                  <a:ea typeface="セザンヌ Bold"/>
                </a:rPr>
                <a:t>既存の</a:t>
              </a:r>
              <a:r>
                <a:rPr lang="en-US" sz="2545">
                  <a:solidFill>
                    <a:srgbClr val="0156CD"/>
                  </a:solidFill>
                  <a:latin typeface="セザンヌ Bold"/>
                  <a:ea typeface="セザンヌ Bold"/>
                </a:rPr>
                <a:t>サーブレットや参考書、メンバーの意見などを参考に、登録処理の実装の方法を習得​</a:t>
              </a:r>
            </a:p>
            <a:p>
              <a:pPr algn="l">
                <a:lnSpc>
                  <a:spcPts val="3054"/>
                </a:lnSpc>
              </a:pPr>
              <a:endParaRPr lang="en-US" sz="2545">
                <a:solidFill>
                  <a:srgbClr val="0156CD"/>
                </a:solidFill>
                <a:latin typeface="セザンヌ Bold"/>
                <a:ea typeface="セザンヌ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39927" y="8149998"/>
            <a:ext cx="7319373" cy="1003527"/>
            <a:chOff x="0" y="0"/>
            <a:chExt cx="9759164" cy="1338036"/>
          </a:xfrm>
        </p:grpSpPr>
        <p:sp>
          <p:nvSpPr>
            <p:cNvPr id="15" name="TextBox 15"/>
            <p:cNvSpPr txBox="1"/>
            <p:nvPr/>
          </p:nvSpPr>
          <p:spPr>
            <a:xfrm>
              <a:off x="0" y="512536"/>
              <a:ext cx="9759164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156CD"/>
                  </a:solidFill>
                  <a:ea typeface="セザンヌ Semi-Bold"/>
                </a:rPr>
                <a:t>正木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04800"/>
              <a:ext cx="9759164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E89E6"/>
                  </a:solidFill>
                  <a:ea typeface="セザンヌ Semi-Bold"/>
                </a:rPr>
                <a:t>機能担当</a:t>
              </a:r>
            </a:p>
          </p:txBody>
        </p:sp>
      </p:grpSp>
      <p:pic>
        <p:nvPicPr>
          <p:cNvPr id="18" name="図 17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2B78BBE-DB80-B419-8962-7FC9E21A8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51300" y="2209931"/>
            <a:ext cx="7765466" cy="7511324"/>
          </a:xfrm>
          <a:custGeom>
            <a:avLst/>
            <a:gdLst/>
            <a:ahLst/>
            <a:cxnLst/>
            <a:rect l="l" t="t" r="r" b="b"/>
            <a:pathLst>
              <a:path w="7765466" h="7511324">
                <a:moveTo>
                  <a:pt x="0" y="0"/>
                </a:moveTo>
                <a:lnTo>
                  <a:pt x="7765467" y="0"/>
                </a:lnTo>
                <a:lnTo>
                  <a:pt x="7765467" y="7511324"/>
                </a:lnTo>
                <a:lnTo>
                  <a:pt x="0" y="7511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9011538" y="-249134"/>
            <a:ext cx="9453189" cy="10785269"/>
            <a:chOff x="0" y="0"/>
            <a:chExt cx="2489729" cy="28405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89729" cy="2840565"/>
            </a:xfrm>
            <a:custGeom>
              <a:avLst/>
              <a:gdLst/>
              <a:ahLst/>
              <a:cxnLst/>
              <a:rect l="l" t="t" r="r" b="b"/>
              <a:pathLst>
                <a:path w="2489729" h="2840565">
                  <a:moveTo>
                    <a:pt x="0" y="0"/>
                  </a:moveTo>
                  <a:lnTo>
                    <a:pt x="2489729" y="0"/>
                  </a:lnTo>
                  <a:lnTo>
                    <a:pt x="2489729" y="2840565"/>
                  </a:lnTo>
                  <a:lnTo>
                    <a:pt x="0" y="28405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89729" cy="287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109788">
            <a:off x="1504982" y="7416009"/>
            <a:ext cx="1968410" cy="1764411"/>
          </a:xfrm>
          <a:custGeom>
            <a:avLst/>
            <a:gdLst/>
            <a:ahLst/>
            <a:cxnLst/>
            <a:rect l="l" t="t" r="r" b="b"/>
            <a:pathLst>
              <a:path w="1968410" h="1764411">
                <a:moveTo>
                  <a:pt x="0" y="0"/>
                </a:moveTo>
                <a:lnTo>
                  <a:pt x="1968409" y="0"/>
                </a:lnTo>
                <a:lnTo>
                  <a:pt x="1968409" y="1764411"/>
                </a:lnTo>
                <a:lnTo>
                  <a:pt x="0" y="1764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59657"/>
            <a:ext cx="702981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0156CD"/>
                </a:solidFill>
                <a:latin typeface="セザンヌ Ultra-Bold"/>
              </a:rPr>
              <a:t>Content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17306" y="1038042"/>
            <a:ext cx="5941994" cy="487313"/>
            <a:chOff x="1742154" y="12456"/>
            <a:chExt cx="7922659" cy="649751"/>
          </a:xfrm>
        </p:grpSpPr>
        <p:sp>
          <p:nvSpPr>
            <p:cNvPr id="9" name="TextBox 9"/>
            <p:cNvSpPr txBox="1"/>
            <p:nvPr/>
          </p:nvSpPr>
          <p:spPr>
            <a:xfrm>
              <a:off x="1742154" y="12456"/>
              <a:ext cx="7922659" cy="649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222222"/>
                  </a:solidFill>
                  <a:ea typeface="セザンヌ Semi-Bold"/>
                </a:rPr>
                <a:t>ご挨拶</a:t>
              </a:r>
              <a:endParaRPr lang="en-US" sz="3200" dirty="0">
                <a:solidFill>
                  <a:srgbClr val="222222"/>
                </a:solidFill>
                <a:ea typeface="セザンヌ Semi-Bold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10691" y="2202460"/>
            <a:ext cx="7241428" cy="957288"/>
            <a:chOff x="0" y="0"/>
            <a:chExt cx="9655237" cy="1276384"/>
          </a:xfrm>
        </p:grpSpPr>
        <p:sp>
          <p:nvSpPr>
            <p:cNvPr id="11" name="TextBox 11"/>
            <p:cNvSpPr txBox="1"/>
            <p:nvPr/>
          </p:nvSpPr>
          <p:spPr>
            <a:xfrm>
              <a:off x="1732577" y="9542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222222"/>
                  </a:solidFill>
                  <a:ea typeface="セザンヌ Semi-Bold"/>
                </a:rPr>
                <a:t>作成したアプリのご紹介</a:t>
              </a:r>
              <a:endParaRPr lang="en-US" sz="3200" dirty="0">
                <a:solidFill>
                  <a:srgbClr val="222222"/>
                </a:solidFill>
                <a:ea typeface="セザンヌ Semi-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024190" y="3343740"/>
            <a:ext cx="7235110" cy="957288"/>
            <a:chOff x="0" y="0"/>
            <a:chExt cx="9646813" cy="1276384"/>
          </a:xfrm>
        </p:grpSpPr>
        <p:sp>
          <p:nvSpPr>
            <p:cNvPr id="13" name="TextBox 13"/>
            <p:cNvSpPr txBox="1"/>
            <p:nvPr/>
          </p:nvSpPr>
          <p:spPr>
            <a:xfrm>
              <a:off x="1724154" y="9542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222222"/>
                  </a:solidFill>
                  <a:ea typeface="セザンヌ Semi-Bold"/>
                </a:rPr>
                <a:t>実演ビデオの解説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10691" y="4562998"/>
            <a:ext cx="7248609" cy="957288"/>
            <a:chOff x="0" y="0"/>
            <a:chExt cx="9664813" cy="1276384"/>
          </a:xfrm>
        </p:grpSpPr>
        <p:sp>
          <p:nvSpPr>
            <p:cNvPr id="15" name="TextBox 15"/>
            <p:cNvSpPr txBox="1"/>
            <p:nvPr/>
          </p:nvSpPr>
          <p:spPr>
            <a:xfrm>
              <a:off x="1742153" y="3226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222222"/>
                  </a:solidFill>
                  <a:ea typeface="セザンヌ Semi-Bold"/>
                </a:rPr>
                <a:t>苦心したポイントと学び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024190" y="5729836"/>
            <a:ext cx="7227928" cy="957288"/>
            <a:chOff x="0" y="0"/>
            <a:chExt cx="9637237" cy="1276384"/>
          </a:xfrm>
        </p:grpSpPr>
        <p:sp>
          <p:nvSpPr>
            <p:cNvPr id="17" name="TextBox 17"/>
            <p:cNvSpPr txBox="1"/>
            <p:nvPr/>
          </p:nvSpPr>
          <p:spPr>
            <a:xfrm>
              <a:off x="1714578" y="9542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222222"/>
                  </a:solidFill>
                  <a:ea typeface="セザンヌ Semi-Bold"/>
                </a:rPr>
                <a:t>個人の成果発表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7440" y="6910214"/>
            <a:ext cx="7241860" cy="964038"/>
            <a:chOff x="0" y="0"/>
            <a:chExt cx="9655813" cy="1285384"/>
          </a:xfrm>
        </p:grpSpPr>
        <p:sp>
          <p:nvSpPr>
            <p:cNvPr id="19" name="TextBox 19"/>
            <p:cNvSpPr txBox="1"/>
            <p:nvPr/>
          </p:nvSpPr>
          <p:spPr>
            <a:xfrm>
              <a:off x="1733153" y="14042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222222"/>
                  </a:solidFill>
                  <a:ea typeface="セザンヌ Semi-Bold"/>
                </a:rPr>
                <a:t>展望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17440" y="8084540"/>
            <a:ext cx="7241860" cy="957288"/>
            <a:chOff x="0" y="0"/>
            <a:chExt cx="9655813" cy="1276384"/>
          </a:xfrm>
        </p:grpSpPr>
        <p:sp>
          <p:nvSpPr>
            <p:cNvPr id="21" name="TextBox 21"/>
            <p:cNvSpPr txBox="1"/>
            <p:nvPr/>
          </p:nvSpPr>
          <p:spPr>
            <a:xfrm>
              <a:off x="1733153" y="9542"/>
              <a:ext cx="7922660" cy="952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222222"/>
                  </a:solidFill>
                  <a:ea typeface="セザンヌ Semi-Bold"/>
                </a:rPr>
                <a:t>総括</a:t>
              </a:r>
            </a:p>
          </p:txBody>
        </p:sp>
      </p:grpSp>
      <p:pic>
        <p:nvPicPr>
          <p:cNvPr id="25" name="図 24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18449599-FBD3-FFB8-2AD8-786284C3C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0544">
            <a:off x="8821329" y="-251040"/>
            <a:ext cx="10256629" cy="7422070"/>
          </a:xfrm>
          <a:custGeom>
            <a:avLst/>
            <a:gdLst/>
            <a:ahLst/>
            <a:cxnLst/>
            <a:rect l="l" t="t" r="r" b="b"/>
            <a:pathLst>
              <a:path w="10256629" h="7422070">
                <a:moveTo>
                  <a:pt x="0" y="0"/>
                </a:moveTo>
                <a:lnTo>
                  <a:pt x="10256630" y="0"/>
                </a:lnTo>
                <a:lnTo>
                  <a:pt x="10256630" y="7422070"/>
                </a:lnTo>
                <a:lnTo>
                  <a:pt x="0" y="7422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328565" y="963031"/>
            <a:ext cx="594199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22222"/>
                </a:solidFill>
                <a:ea typeface="セザンヌ Semi-Bold"/>
              </a:rPr>
              <a:t>展望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729916" y="4391303"/>
            <a:ext cx="6558084" cy="5895697"/>
            <a:chOff x="0" y="0"/>
            <a:chExt cx="827148" cy="74360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7148" cy="743603"/>
            </a:xfrm>
            <a:custGeom>
              <a:avLst/>
              <a:gdLst/>
              <a:ahLst/>
              <a:cxnLst/>
              <a:rect l="l" t="t" r="r" b="b"/>
              <a:pathLst>
                <a:path w="827148" h="743603">
                  <a:moveTo>
                    <a:pt x="275865" y="19070"/>
                  </a:moveTo>
                  <a:cubicBezTo>
                    <a:pt x="318134" y="7556"/>
                    <a:pt x="366481" y="0"/>
                    <a:pt x="413797" y="0"/>
                  </a:cubicBezTo>
                  <a:cubicBezTo>
                    <a:pt x="461114" y="0"/>
                    <a:pt x="506646" y="6476"/>
                    <a:pt x="548604" y="17990"/>
                  </a:cubicBezTo>
                  <a:cubicBezTo>
                    <a:pt x="549498" y="18350"/>
                    <a:pt x="550390" y="18350"/>
                    <a:pt x="551283" y="18710"/>
                  </a:cubicBezTo>
                  <a:cubicBezTo>
                    <a:pt x="708856" y="64765"/>
                    <a:pt x="824916" y="186379"/>
                    <a:pt x="827148" y="326965"/>
                  </a:cubicBezTo>
                  <a:lnTo>
                    <a:pt x="827148" y="743603"/>
                  </a:lnTo>
                  <a:lnTo>
                    <a:pt x="0" y="743603"/>
                  </a:lnTo>
                  <a:lnTo>
                    <a:pt x="0" y="327274"/>
                  </a:lnTo>
                  <a:cubicBezTo>
                    <a:pt x="2232" y="185660"/>
                    <a:pt x="116506" y="64045"/>
                    <a:pt x="275865" y="1907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900"/>
              <a:ext cx="827148" cy="654703"/>
            </a:xfrm>
            <a:prstGeom prst="rect">
              <a:avLst/>
            </a:prstGeom>
          </p:spPr>
          <p:txBody>
            <a:bodyPr lIns="48332" tIns="48332" rIns="48332" bIns="48332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96237" y="2617384"/>
            <a:ext cx="6425040" cy="7669616"/>
            <a:chOff x="0" y="0"/>
            <a:chExt cx="810367" cy="96734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0367" cy="967341"/>
            </a:xfrm>
            <a:custGeom>
              <a:avLst/>
              <a:gdLst/>
              <a:ahLst/>
              <a:cxnLst/>
              <a:rect l="l" t="t" r="r" b="b"/>
              <a:pathLst>
                <a:path w="810367" h="967341">
                  <a:moveTo>
                    <a:pt x="270268" y="19070"/>
                  </a:moveTo>
                  <a:cubicBezTo>
                    <a:pt x="311680" y="7556"/>
                    <a:pt x="359046" y="0"/>
                    <a:pt x="405402" y="0"/>
                  </a:cubicBezTo>
                  <a:cubicBezTo>
                    <a:pt x="451760" y="0"/>
                    <a:pt x="496367" y="6476"/>
                    <a:pt x="537475" y="17990"/>
                  </a:cubicBezTo>
                  <a:cubicBezTo>
                    <a:pt x="538350" y="18350"/>
                    <a:pt x="539225" y="18350"/>
                    <a:pt x="540099" y="18710"/>
                  </a:cubicBezTo>
                  <a:cubicBezTo>
                    <a:pt x="694476" y="64765"/>
                    <a:pt x="808181" y="186379"/>
                    <a:pt x="810367" y="331935"/>
                  </a:cubicBezTo>
                  <a:lnTo>
                    <a:pt x="810367" y="967341"/>
                  </a:lnTo>
                  <a:lnTo>
                    <a:pt x="0" y="967341"/>
                  </a:lnTo>
                  <a:lnTo>
                    <a:pt x="0" y="332406"/>
                  </a:lnTo>
                  <a:cubicBezTo>
                    <a:pt x="2187" y="185660"/>
                    <a:pt x="114142" y="64045"/>
                    <a:pt x="270268" y="1907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8900"/>
              <a:ext cx="810367" cy="878441"/>
            </a:xfrm>
            <a:prstGeom prst="rect">
              <a:avLst/>
            </a:prstGeom>
          </p:spPr>
          <p:txBody>
            <a:bodyPr lIns="48332" tIns="48332" rIns="48332" bIns="48332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3459995"/>
            <a:ext cx="6521563" cy="6827005"/>
            <a:chOff x="0" y="0"/>
            <a:chExt cx="822542" cy="8610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2542" cy="861066"/>
            </a:xfrm>
            <a:custGeom>
              <a:avLst/>
              <a:gdLst/>
              <a:ahLst/>
              <a:cxnLst/>
              <a:rect l="l" t="t" r="r" b="b"/>
              <a:pathLst>
                <a:path w="822542" h="861066">
                  <a:moveTo>
                    <a:pt x="274329" y="19070"/>
                  </a:moveTo>
                  <a:cubicBezTo>
                    <a:pt x="316362" y="7556"/>
                    <a:pt x="364440" y="0"/>
                    <a:pt x="411492" y="0"/>
                  </a:cubicBezTo>
                  <a:cubicBezTo>
                    <a:pt x="458546" y="0"/>
                    <a:pt x="503824" y="6476"/>
                    <a:pt x="545549" y="17990"/>
                  </a:cubicBezTo>
                  <a:cubicBezTo>
                    <a:pt x="546438" y="18350"/>
                    <a:pt x="547325" y="18350"/>
                    <a:pt x="548213" y="18710"/>
                  </a:cubicBezTo>
                  <a:cubicBezTo>
                    <a:pt x="704909" y="64765"/>
                    <a:pt x="820322" y="186379"/>
                    <a:pt x="822542" y="329574"/>
                  </a:cubicBezTo>
                  <a:lnTo>
                    <a:pt x="822542" y="861066"/>
                  </a:lnTo>
                  <a:lnTo>
                    <a:pt x="0" y="861066"/>
                  </a:lnTo>
                  <a:lnTo>
                    <a:pt x="0" y="329969"/>
                  </a:lnTo>
                  <a:cubicBezTo>
                    <a:pt x="2219" y="185660"/>
                    <a:pt x="115857" y="64045"/>
                    <a:pt x="274329" y="1907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8900"/>
              <a:ext cx="822542" cy="772166"/>
            </a:xfrm>
            <a:prstGeom prst="rect">
              <a:avLst/>
            </a:prstGeom>
          </p:spPr>
          <p:txBody>
            <a:bodyPr lIns="48332" tIns="48332" rIns="48332" bIns="48332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80017" y="3843616"/>
            <a:ext cx="365748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156CD"/>
                </a:solidFill>
                <a:ea typeface="セザンヌ Semi-Bold"/>
              </a:rPr>
              <a:t>教員専用画面の追加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58695" y="5528573"/>
            <a:ext cx="4300527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156CD"/>
                </a:solidFill>
                <a:ea typeface="セザンヌ Semi-Bold"/>
              </a:rPr>
              <a:t>アイコンなどの遊び心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5186" y="4595812"/>
            <a:ext cx="491363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156CD"/>
                </a:solidFill>
                <a:ea typeface="セザンヌ Semi-Bold"/>
              </a:rPr>
              <a:t>質問機能の充実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68914" y="4837704"/>
            <a:ext cx="5161002" cy="332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セザンヌ Semi-Bold"/>
              </a:rPr>
              <a:t>生徒を一覧で管理</a:t>
            </a:r>
          </a:p>
          <a:p>
            <a:pPr marL="690881" lvl="1" indent="-345440" algn="just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セザンヌ Semi-Bold"/>
              </a:rPr>
              <a:t>個々の生徒の成績詳細が</a:t>
            </a:r>
          </a:p>
          <a:p>
            <a:pPr algn="just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セザンヌ Semi-Bold"/>
                <a:ea typeface="セザンヌ Semi-Bold"/>
              </a:rPr>
              <a:t>      閲覧可能</a:t>
            </a:r>
          </a:p>
          <a:p>
            <a:pPr marL="690881" lvl="1" indent="-345440" algn="just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セザンヌ Semi-Bold"/>
              </a:rPr>
              <a:t>生徒同士の質問・回答を</a:t>
            </a:r>
          </a:p>
          <a:p>
            <a:pPr algn="just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セザンヌ Semi-Bold"/>
                <a:ea typeface="セザンヌ Semi-Bold"/>
              </a:rPr>
              <a:t>      確認・添削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28457" y="6618091"/>
            <a:ext cx="5150146" cy="1485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9"/>
              </a:lnSpc>
            </a:pPr>
            <a:r>
              <a:rPr lang="en-US" sz="3193">
                <a:solidFill>
                  <a:srgbClr val="000000"/>
                </a:solidFill>
                <a:ea typeface="セザンヌ Semi-Bold"/>
              </a:rPr>
              <a:t>ユーザー登録時に</a:t>
            </a:r>
          </a:p>
          <a:p>
            <a:pPr algn="ctr">
              <a:lnSpc>
                <a:spcPts val="4789"/>
              </a:lnSpc>
            </a:pPr>
            <a:r>
              <a:rPr lang="en-US" sz="3193">
                <a:solidFill>
                  <a:srgbClr val="000000"/>
                </a:solidFill>
                <a:ea typeface="セザンヌ Semi-Bold"/>
              </a:rPr>
              <a:t>アイコンを選択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6498" y="5619060"/>
            <a:ext cx="4754642" cy="2716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セザンヌ Semi-Bold"/>
              </a:rPr>
              <a:t>特定の質問に対して、</a:t>
            </a:r>
          </a:p>
          <a:p>
            <a:pPr algn="just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セザンヌ Semi-Bold"/>
                <a:ea typeface="セザンヌ Semi-Bold"/>
              </a:rPr>
              <a:t>      回答が可能</a:t>
            </a:r>
          </a:p>
          <a:p>
            <a:pPr marL="690881" lvl="1" indent="-345440" algn="just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セザンヌ Semi-Bold"/>
              </a:rPr>
              <a:t>自分の質問への回答を</a:t>
            </a:r>
          </a:p>
          <a:p>
            <a:pPr algn="just"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セザンヌ Semi-Bold"/>
                <a:ea typeface="セザンヌ Semi-Bold"/>
              </a:rPr>
              <a:t>      閲覧可能</a:t>
            </a:r>
          </a:p>
        </p:txBody>
      </p:sp>
      <p:pic>
        <p:nvPicPr>
          <p:cNvPr id="20" name="図 19" descr="ダイアグラム&#10;&#10;自動的に生成された説明">
            <a:extLst>
              <a:ext uri="{FF2B5EF4-FFF2-40B4-BE49-F238E27FC236}">
                <a16:creationId xmlns:a16="http://schemas.microsoft.com/office/drawing/2014/main" id="{6DCB9ABA-A7AE-D163-3CB5-6F26D321A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295" y="1028700"/>
            <a:ext cx="16925409" cy="9878426"/>
            <a:chOff x="0" y="0"/>
            <a:chExt cx="827719" cy="483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719" cy="483094"/>
            </a:xfrm>
            <a:custGeom>
              <a:avLst/>
              <a:gdLst/>
              <a:ahLst/>
              <a:cxnLst/>
              <a:rect l="l" t="t" r="r" b="b"/>
              <a:pathLst>
                <a:path w="827719" h="483094">
                  <a:moveTo>
                    <a:pt x="276055" y="19070"/>
                  </a:moveTo>
                  <a:cubicBezTo>
                    <a:pt x="318353" y="7556"/>
                    <a:pt x="366733" y="0"/>
                    <a:pt x="414082" y="0"/>
                  </a:cubicBezTo>
                  <a:cubicBezTo>
                    <a:pt x="461432" y="0"/>
                    <a:pt x="506995" y="6476"/>
                    <a:pt x="548983" y="17990"/>
                  </a:cubicBezTo>
                  <a:cubicBezTo>
                    <a:pt x="549877" y="18350"/>
                    <a:pt x="550770" y="18350"/>
                    <a:pt x="551663" y="18710"/>
                  </a:cubicBezTo>
                  <a:cubicBezTo>
                    <a:pt x="709345" y="64765"/>
                    <a:pt x="825485" y="186379"/>
                    <a:pt x="827719" y="321178"/>
                  </a:cubicBezTo>
                  <a:lnTo>
                    <a:pt x="827719" y="483094"/>
                  </a:lnTo>
                  <a:lnTo>
                    <a:pt x="0" y="483094"/>
                  </a:lnTo>
                  <a:lnTo>
                    <a:pt x="0" y="321298"/>
                  </a:lnTo>
                  <a:cubicBezTo>
                    <a:pt x="2233" y="185660"/>
                    <a:pt x="116586" y="64045"/>
                    <a:pt x="276055" y="1907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0800"/>
              <a:ext cx="827719" cy="432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56"/>
                </a:lnSpc>
              </a:pPr>
              <a:r>
                <a:rPr lang="en-US" sz="3754">
                  <a:solidFill>
                    <a:srgbClr val="000000"/>
                  </a:solidFill>
                  <a:ea typeface="鉄瓶ゴシック"/>
                </a:rPr>
                <a:t>・作業面での学び</a:t>
              </a:r>
            </a:p>
            <a:p>
              <a:pPr algn="ctr">
                <a:lnSpc>
                  <a:spcPts val="5256"/>
                </a:lnSpc>
              </a:pPr>
              <a:endParaRPr lang="en-US" sz="3754">
                <a:solidFill>
                  <a:srgbClr val="000000"/>
                </a:solidFill>
                <a:ea typeface="鉄瓶ゴシック"/>
              </a:endParaRPr>
            </a:p>
            <a:p>
              <a:pPr algn="ctr">
                <a:lnSpc>
                  <a:spcPts val="5256"/>
                </a:lnSpc>
              </a:pPr>
              <a:r>
                <a:rPr lang="en-US" sz="3754">
                  <a:solidFill>
                    <a:srgbClr val="000000"/>
                  </a:solidFill>
                  <a:ea typeface="鉄瓶ゴシック"/>
                </a:rPr>
                <a:t>・定義書作成での学び</a:t>
              </a:r>
            </a:p>
            <a:p>
              <a:pPr algn="ctr">
                <a:lnSpc>
                  <a:spcPts val="5256"/>
                </a:lnSpc>
              </a:pPr>
              <a:endParaRPr lang="en-US" sz="3754">
                <a:solidFill>
                  <a:srgbClr val="000000"/>
                </a:solidFill>
                <a:ea typeface="鉄瓶ゴシック"/>
              </a:endParaRPr>
            </a:p>
            <a:p>
              <a:pPr algn="ctr">
                <a:lnSpc>
                  <a:spcPts val="5256"/>
                </a:lnSpc>
              </a:pPr>
              <a:r>
                <a:rPr lang="en-US" sz="3754">
                  <a:solidFill>
                    <a:srgbClr val="000000"/>
                  </a:solidFill>
                  <a:ea typeface="鉄瓶ゴシック"/>
                </a:rPr>
                <a:t>・チームでの印象に残った出来事</a:t>
              </a:r>
            </a:p>
            <a:p>
              <a:pPr algn="ctr">
                <a:lnSpc>
                  <a:spcPts val="5256"/>
                </a:lnSpc>
              </a:pPr>
              <a:endParaRPr lang="en-US" sz="3754">
                <a:solidFill>
                  <a:srgbClr val="000000"/>
                </a:solidFill>
                <a:ea typeface="鉄瓶ゴシック"/>
              </a:endParaRPr>
            </a:p>
            <a:p>
              <a:pPr algn="ctr">
                <a:lnSpc>
                  <a:spcPts val="5256"/>
                </a:lnSpc>
              </a:pPr>
              <a:r>
                <a:rPr lang="en-US" sz="3754">
                  <a:solidFill>
                    <a:srgbClr val="000000"/>
                  </a:solidFill>
                  <a:ea typeface="鉄瓶ゴシック"/>
                </a:rPr>
                <a:t>・培ったチーム力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1104869">
            <a:off x="-684578" y="-427091"/>
            <a:ext cx="2068123" cy="1808667"/>
          </a:xfrm>
          <a:custGeom>
            <a:avLst/>
            <a:gdLst/>
            <a:ahLst/>
            <a:cxnLst/>
            <a:rect l="l" t="t" r="r" b="b"/>
            <a:pathLst>
              <a:path w="2068123" h="1808667">
                <a:moveTo>
                  <a:pt x="0" y="0"/>
                </a:moveTo>
                <a:lnTo>
                  <a:pt x="2068123" y="0"/>
                </a:lnTo>
                <a:lnTo>
                  <a:pt x="2068123" y="1808668"/>
                </a:lnTo>
                <a:lnTo>
                  <a:pt x="0" y="1808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966689">
            <a:off x="15821948" y="1589282"/>
            <a:ext cx="2068123" cy="1808667"/>
          </a:xfrm>
          <a:custGeom>
            <a:avLst/>
            <a:gdLst/>
            <a:ahLst/>
            <a:cxnLst/>
            <a:rect l="l" t="t" r="r" b="b"/>
            <a:pathLst>
              <a:path w="2068123" h="1808667">
                <a:moveTo>
                  <a:pt x="0" y="0"/>
                </a:moveTo>
                <a:lnTo>
                  <a:pt x="2068123" y="0"/>
                </a:lnTo>
                <a:lnTo>
                  <a:pt x="2068123" y="1808668"/>
                </a:lnTo>
                <a:lnTo>
                  <a:pt x="0" y="1808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966689">
            <a:off x="12858167" y="-398188"/>
            <a:ext cx="2068123" cy="1808667"/>
          </a:xfrm>
          <a:custGeom>
            <a:avLst/>
            <a:gdLst/>
            <a:ahLst/>
            <a:cxnLst/>
            <a:rect l="l" t="t" r="r" b="b"/>
            <a:pathLst>
              <a:path w="2068123" h="1808667">
                <a:moveTo>
                  <a:pt x="0" y="0"/>
                </a:moveTo>
                <a:lnTo>
                  <a:pt x="2068122" y="0"/>
                </a:lnTo>
                <a:lnTo>
                  <a:pt x="2068122" y="1808667"/>
                </a:lnTo>
                <a:lnTo>
                  <a:pt x="0" y="1808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934780" y="905135"/>
            <a:ext cx="2418439" cy="232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222222"/>
                </a:solidFill>
                <a:ea typeface="セザンヌ Ultra-Bold"/>
              </a:rPr>
              <a:t>総括</a:t>
            </a:r>
          </a:p>
        </p:txBody>
      </p:sp>
      <p:pic>
        <p:nvPicPr>
          <p:cNvPr id="10" name="図 9" descr="テキスト, 手紙&#10;&#10;自動的に生成された説明">
            <a:extLst>
              <a:ext uri="{FF2B5EF4-FFF2-40B4-BE49-F238E27FC236}">
                <a16:creationId xmlns:a16="http://schemas.microsoft.com/office/drawing/2014/main" id="{1BBDBE4E-9821-7763-2C9A-082EF7C82E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295" y="1337842"/>
            <a:ext cx="16925409" cy="9878426"/>
            <a:chOff x="0" y="0"/>
            <a:chExt cx="827719" cy="4830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7719" cy="483094"/>
            </a:xfrm>
            <a:custGeom>
              <a:avLst/>
              <a:gdLst/>
              <a:ahLst/>
              <a:cxnLst/>
              <a:rect l="l" t="t" r="r" b="b"/>
              <a:pathLst>
                <a:path w="827719" h="483094">
                  <a:moveTo>
                    <a:pt x="276055" y="19070"/>
                  </a:moveTo>
                  <a:cubicBezTo>
                    <a:pt x="318353" y="7556"/>
                    <a:pt x="366733" y="0"/>
                    <a:pt x="414082" y="0"/>
                  </a:cubicBezTo>
                  <a:cubicBezTo>
                    <a:pt x="461432" y="0"/>
                    <a:pt x="506995" y="6476"/>
                    <a:pt x="548983" y="17990"/>
                  </a:cubicBezTo>
                  <a:cubicBezTo>
                    <a:pt x="549877" y="18350"/>
                    <a:pt x="550770" y="18350"/>
                    <a:pt x="551663" y="18710"/>
                  </a:cubicBezTo>
                  <a:cubicBezTo>
                    <a:pt x="709345" y="64765"/>
                    <a:pt x="825485" y="186379"/>
                    <a:pt x="827719" y="321178"/>
                  </a:cubicBezTo>
                  <a:lnTo>
                    <a:pt x="827719" y="483094"/>
                  </a:lnTo>
                  <a:lnTo>
                    <a:pt x="0" y="483094"/>
                  </a:lnTo>
                  <a:lnTo>
                    <a:pt x="0" y="321298"/>
                  </a:lnTo>
                  <a:cubicBezTo>
                    <a:pt x="2233" y="185660"/>
                    <a:pt x="116586" y="64045"/>
                    <a:pt x="276055" y="1907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0800"/>
              <a:ext cx="827719" cy="432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256"/>
                </a:lnSpc>
              </a:pPr>
              <a:r>
                <a:rPr lang="en-US" sz="3754">
                  <a:solidFill>
                    <a:srgbClr val="000000"/>
                  </a:solidFill>
                  <a:ea typeface="鉄瓶ゴシック"/>
                </a:rPr>
                <a:t>研修講師の先生方</a:t>
              </a:r>
            </a:p>
            <a:p>
              <a:pPr algn="ctr">
                <a:lnSpc>
                  <a:spcPts val="5256"/>
                </a:lnSpc>
              </a:pPr>
              <a:r>
                <a:rPr lang="en-US" sz="3754">
                  <a:solidFill>
                    <a:srgbClr val="000000"/>
                  </a:solidFill>
                  <a:latin typeface="鉄瓶ゴシック"/>
                  <a:ea typeface="鉄瓶ゴシック"/>
                </a:rPr>
                <a:t>Dクラスの村上講師</a:t>
              </a:r>
            </a:p>
            <a:p>
              <a:pPr algn="ctr">
                <a:lnSpc>
                  <a:spcPts val="5256"/>
                </a:lnSpc>
              </a:pPr>
              <a:r>
                <a:rPr lang="en-US" sz="3754">
                  <a:solidFill>
                    <a:srgbClr val="000000"/>
                  </a:solidFill>
                  <a:ea typeface="鉄瓶ゴシック"/>
                </a:rPr>
                <a:t>事務局様</a:t>
              </a:r>
            </a:p>
            <a:p>
              <a:pPr algn="ctr">
                <a:lnSpc>
                  <a:spcPts val="5256"/>
                </a:lnSpc>
              </a:pPr>
              <a:r>
                <a:rPr lang="en-US" sz="3754">
                  <a:solidFill>
                    <a:srgbClr val="000000"/>
                  </a:solidFill>
                  <a:latin typeface="鉄瓶ゴシック"/>
                  <a:ea typeface="鉄瓶ゴシック"/>
                </a:rPr>
                <a:t>一緒に学習してくださったDクラスの皆様</a:t>
              </a:r>
            </a:p>
            <a:p>
              <a:pPr algn="ctr">
                <a:lnSpc>
                  <a:spcPts val="5256"/>
                </a:lnSpc>
              </a:pPr>
              <a:r>
                <a:rPr lang="en-US" sz="3754">
                  <a:solidFill>
                    <a:srgbClr val="000000"/>
                  </a:solidFill>
                  <a:ea typeface="鉄瓶ゴシック"/>
                </a:rPr>
                <a:t>研修に参加させてくださった各企業の皆様</a:t>
              </a:r>
            </a:p>
            <a:p>
              <a:pPr algn="ctr">
                <a:lnSpc>
                  <a:spcPts val="5256"/>
                </a:lnSpc>
              </a:pPr>
              <a:endParaRPr lang="en-US" sz="3754">
                <a:solidFill>
                  <a:srgbClr val="000000"/>
                </a:solidFill>
                <a:ea typeface="鉄瓶ゴシック"/>
              </a:endParaRPr>
            </a:p>
            <a:p>
              <a:pPr algn="ctr">
                <a:lnSpc>
                  <a:spcPts val="5256"/>
                </a:lnSpc>
              </a:pPr>
              <a:r>
                <a:rPr lang="en-US" sz="3754">
                  <a:solidFill>
                    <a:srgbClr val="000000"/>
                  </a:solidFill>
                  <a:ea typeface="鉄瓶ゴシック"/>
                </a:rPr>
                <a:t>感謝申し上げます。ありがとうございました。</a:t>
              </a:r>
            </a:p>
            <a:p>
              <a:pPr algn="ctr">
                <a:lnSpc>
                  <a:spcPts val="5256"/>
                </a:lnSpc>
              </a:pPr>
              <a:endParaRPr lang="en-US" sz="3754">
                <a:solidFill>
                  <a:srgbClr val="000000"/>
                </a:solidFill>
                <a:ea typeface="鉄瓶ゴシック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1104869">
            <a:off x="-684578" y="-427091"/>
            <a:ext cx="2068123" cy="1808667"/>
          </a:xfrm>
          <a:custGeom>
            <a:avLst/>
            <a:gdLst/>
            <a:ahLst/>
            <a:cxnLst/>
            <a:rect l="l" t="t" r="r" b="b"/>
            <a:pathLst>
              <a:path w="2068123" h="1808667">
                <a:moveTo>
                  <a:pt x="0" y="0"/>
                </a:moveTo>
                <a:lnTo>
                  <a:pt x="2068123" y="0"/>
                </a:lnTo>
                <a:lnTo>
                  <a:pt x="2068123" y="1808668"/>
                </a:lnTo>
                <a:lnTo>
                  <a:pt x="0" y="1808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966689">
            <a:off x="15821948" y="1589282"/>
            <a:ext cx="2068123" cy="1808667"/>
          </a:xfrm>
          <a:custGeom>
            <a:avLst/>
            <a:gdLst/>
            <a:ahLst/>
            <a:cxnLst/>
            <a:rect l="l" t="t" r="r" b="b"/>
            <a:pathLst>
              <a:path w="2068123" h="1808667">
                <a:moveTo>
                  <a:pt x="0" y="0"/>
                </a:moveTo>
                <a:lnTo>
                  <a:pt x="2068123" y="0"/>
                </a:lnTo>
                <a:lnTo>
                  <a:pt x="2068123" y="1808668"/>
                </a:lnTo>
                <a:lnTo>
                  <a:pt x="0" y="1808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 rot="966689">
            <a:off x="12858167" y="-398188"/>
            <a:ext cx="2068123" cy="1808667"/>
          </a:xfrm>
          <a:custGeom>
            <a:avLst/>
            <a:gdLst/>
            <a:ahLst/>
            <a:cxnLst/>
            <a:rect l="l" t="t" r="r" b="b"/>
            <a:pathLst>
              <a:path w="2068123" h="1808667">
                <a:moveTo>
                  <a:pt x="0" y="0"/>
                </a:moveTo>
                <a:lnTo>
                  <a:pt x="2068122" y="0"/>
                </a:lnTo>
                <a:lnTo>
                  <a:pt x="2068122" y="1808667"/>
                </a:lnTo>
                <a:lnTo>
                  <a:pt x="0" y="1808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7934780" y="905135"/>
            <a:ext cx="2418439" cy="232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222222"/>
                </a:solidFill>
                <a:ea typeface="セザンヌ Ultra-Bold"/>
              </a:rPr>
              <a:t>謝辞</a:t>
            </a:r>
          </a:p>
        </p:txBody>
      </p:sp>
      <p:pic>
        <p:nvPicPr>
          <p:cNvPr id="10" name="図 9" descr="テキスト, 手紙&#10;&#10;自動的に生成された説明">
            <a:extLst>
              <a:ext uri="{FF2B5EF4-FFF2-40B4-BE49-F238E27FC236}">
                <a16:creationId xmlns:a16="http://schemas.microsoft.com/office/drawing/2014/main" id="{CF443AF1-2B85-5D53-5EBD-2D7BF28A6C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35027" y="1447876"/>
            <a:ext cx="8547725" cy="8299064"/>
          </a:xfrm>
          <a:custGeom>
            <a:avLst/>
            <a:gdLst/>
            <a:ahLst/>
            <a:cxnLst/>
            <a:rect l="l" t="t" r="r" b="b"/>
            <a:pathLst>
              <a:path w="8547725" h="8299064">
                <a:moveTo>
                  <a:pt x="0" y="0"/>
                </a:moveTo>
                <a:lnTo>
                  <a:pt x="8547725" y="0"/>
                </a:lnTo>
                <a:lnTo>
                  <a:pt x="8547725" y="8299064"/>
                </a:lnTo>
                <a:lnTo>
                  <a:pt x="0" y="829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3212108" y="3693712"/>
            <a:ext cx="10665613" cy="6593288"/>
          </a:xfrm>
          <a:custGeom>
            <a:avLst/>
            <a:gdLst/>
            <a:ahLst/>
            <a:cxnLst/>
            <a:rect l="l" t="t" r="r" b="b"/>
            <a:pathLst>
              <a:path w="10665613" h="6593288">
                <a:moveTo>
                  <a:pt x="0" y="0"/>
                </a:moveTo>
                <a:lnTo>
                  <a:pt x="10665614" y="0"/>
                </a:lnTo>
                <a:lnTo>
                  <a:pt x="10665614" y="6593288"/>
                </a:lnTo>
                <a:lnTo>
                  <a:pt x="0" y="6593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-4762163" y="3512946"/>
            <a:ext cx="10665613" cy="6593288"/>
          </a:xfrm>
          <a:custGeom>
            <a:avLst/>
            <a:gdLst/>
            <a:ahLst/>
            <a:cxnLst/>
            <a:rect l="l" t="t" r="r" b="b"/>
            <a:pathLst>
              <a:path w="10665613" h="6593288">
                <a:moveTo>
                  <a:pt x="0" y="0"/>
                </a:moveTo>
                <a:lnTo>
                  <a:pt x="10665613" y="0"/>
                </a:lnTo>
                <a:lnTo>
                  <a:pt x="10665613" y="6593288"/>
                </a:lnTo>
                <a:lnTo>
                  <a:pt x="0" y="6593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1426828" y="1028700"/>
            <a:ext cx="3086100" cy="2700338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11" cy="711200"/>
            </a:xfrm>
            <a:custGeom>
              <a:avLst/>
              <a:gdLst/>
              <a:ahLst/>
              <a:cxnLst/>
              <a:rect l="l" t="t" r="r" b="b"/>
              <a:pathLst>
                <a:path w="812811" h="711200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156CD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51047" y="1028700"/>
            <a:ext cx="3086100" cy="2700338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11" cy="711200"/>
            </a:xfrm>
            <a:custGeom>
              <a:avLst/>
              <a:gdLst/>
              <a:ahLst/>
              <a:cxnLst/>
              <a:rect l="l" t="t" r="r" b="b"/>
              <a:pathLst>
                <a:path w="812811" h="711200">
                  <a:moveTo>
                    <a:pt x="53037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530371" y="551732"/>
                  </a:lnTo>
                  <a:cubicBezTo>
                    <a:pt x="686363" y="551732"/>
                    <a:pt x="812800" y="428220"/>
                    <a:pt x="812800" y="275861"/>
                  </a:cubicBezTo>
                  <a:cubicBezTo>
                    <a:pt x="812811" y="123512"/>
                    <a:pt x="686363" y="0"/>
                    <a:pt x="530371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156CD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812800" cy="520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26828" y="1629136"/>
            <a:ext cx="310379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u="none" strike="noStrike">
                <a:solidFill>
                  <a:srgbClr val="0156CD"/>
                </a:solidFill>
                <a:latin typeface="セザンヌ Bold"/>
              </a:rPr>
              <a:t>Thank you!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51047" y="1629136"/>
            <a:ext cx="3103799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u="none" strike="noStrike">
                <a:solidFill>
                  <a:srgbClr val="1E89E6"/>
                </a:solidFill>
                <a:latin typeface="セザンヌ Bold"/>
              </a:rPr>
              <a:t>Thank you!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5152" y="4119987"/>
            <a:ext cx="4161974" cy="2572857"/>
          </a:xfrm>
          <a:custGeom>
            <a:avLst/>
            <a:gdLst/>
            <a:ahLst/>
            <a:cxnLst/>
            <a:rect l="l" t="t" r="r" b="b"/>
            <a:pathLst>
              <a:path w="4161974" h="2572857">
                <a:moveTo>
                  <a:pt x="0" y="0"/>
                </a:moveTo>
                <a:lnTo>
                  <a:pt x="4161974" y="0"/>
                </a:lnTo>
                <a:lnTo>
                  <a:pt x="4161974" y="2572857"/>
                </a:lnTo>
                <a:lnTo>
                  <a:pt x="0" y="25728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7331170" y="838083"/>
            <a:ext cx="2797890" cy="2497753"/>
          </a:xfrm>
          <a:custGeom>
            <a:avLst/>
            <a:gdLst/>
            <a:ahLst/>
            <a:cxnLst/>
            <a:rect l="l" t="t" r="r" b="b"/>
            <a:pathLst>
              <a:path w="2797890" h="2497753">
                <a:moveTo>
                  <a:pt x="0" y="0"/>
                </a:moveTo>
                <a:lnTo>
                  <a:pt x="2797890" y="0"/>
                </a:lnTo>
                <a:lnTo>
                  <a:pt x="2797890" y="2497753"/>
                </a:lnTo>
                <a:lnTo>
                  <a:pt x="0" y="24977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10637558" y="838083"/>
            <a:ext cx="3769293" cy="2652212"/>
          </a:xfrm>
          <a:custGeom>
            <a:avLst/>
            <a:gdLst/>
            <a:ahLst/>
            <a:cxnLst/>
            <a:rect l="l" t="t" r="r" b="b"/>
            <a:pathLst>
              <a:path w="3769293" h="2652212">
                <a:moveTo>
                  <a:pt x="0" y="0"/>
                </a:moveTo>
                <a:lnTo>
                  <a:pt x="3769293" y="0"/>
                </a:lnTo>
                <a:lnTo>
                  <a:pt x="3769293" y="2652212"/>
                </a:lnTo>
                <a:lnTo>
                  <a:pt x="0" y="26522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527624" y="624340"/>
            <a:ext cx="2973902" cy="2925238"/>
          </a:xfrm>
          <a:custGeom>
            <a:avLst/>
            <a:gdLst/>
            <a:ahLst/>
            <a:cxnLst/>
            <a:rect l="l" t="t" r="r" b="b"/>
            <a:pathLst>
              <a:path w="2973902" h="2925238">
                <a:moveTo>
                  <a:pt x="0" y="0"/>
                </a:moveTo>
                <a:lnTo>
                  <a:pt x="2973902" y="0"/>
                </a:lnTo>
                <a:lnTo>
                  <a:pt x="2973902" y="2925238"/>
                </a:lnTo>
                <a:lnTo>
                  <a:pt x="0" y="29252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364150" y="4119987"/>
            <a:ext cx="4315009" cy="2455632"/>
          </a:xfrm>
          <a:custGeom>
            <a:avLst/>
            <a:gdLst/>
            <a:ahLst/>
            <a:cxnLst/>
            <a:rect l="l" t="t" r="r" b="b"/>
            <a:pathLst>
              <a:path w="4315009" h="2455632">
                <a:moveTo>
                  <a:pt x="0" y="0"/>
                </a:moveTo>
                <a:lnTo>
                  <a:pt x="4315008" y="0"/>
                </a:lnTo>
                <a:lnTo>
                  <a:pt x="4315008" y="2455633"/>
                </a:lnTo>
                <a:lnTo>
                  <a:pt x="0" y="2455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3908710" y="624340"/>
            <a:ext cx="3012885" cy="2925238"/>
          </a:xfrm>
          <a:custGeom>
            <a:avLst/>
            <a:gdLst/>
            <a:ahLst/>
            <a:cxnLst/>
            <a:rect l="l" t="t" r="r" b="b"/>
            <a:pathLst>
              <a:path w="3012885" h="2925238">
                <a:moveTo>
                  <a:pt x="0" y="0"/>
                </a:moveTo>
                <a:lnTo>
                  <a:pt x="3012885" y="0"/>
                </a:lnTo>
                <a:lnTo>
                  <a:pt x="3012885" y="2925238"/>
                </a:lnTo>
                <a:lnTo>
                  <a:pt x="0" y="29252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0285" y="6291301"/>
            <a:ext cx="1446670" cy="1378282"/>
          </a:xfrm>
          <a:custGeom>
            <a:avLst/>
            <a:gdLst/>
            <a:ahLst/>
            <a:cxnLst/>
            <a:rect l="l" t="t" r="r" b="b"/>
            <a:pathLst>
              <a:path w="1446670" h="1378282">
                <a:moveTo>
                  <a:pt x="0" y="0"/>
                </a:moveTo>
                <a:lnTo>
                  <a:pt x="1446670" y="0"/>
                </a:lnTo>
                <a:lnTo>
                  <a:pt x="1446670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5247280" y="6290985"/>
            <a:ext cx="1298091" cy="1378282"/>
          </a:xfrm>
          <a:custGeom>
            <a:avLst/>
            <a:gdLst/>
            <a:ahLst/>
            <a:cxnLst/>
            <a:rect l="l" t="t" r="r" b="b"/>
            <a:pathLst>
              <a:path w="1298091" h="1378282">
                <a:moveTo>
                  <a:pt x="0" y="0"/>
                </a:moveTo>
                <a:lnTo>
                  <a:pt x="1298091" y="0"/>
                </a:lnTo>
                <a:lnTo>
                  <a:pt x="1298091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6888959" y="6290985"/>
            <a:ext cx="2450279" cy="1180589"/>
          </a:xfrm>
          <a:custGeom>
            <a:avLst/>
            <a:gdLst/>
            <a:ahLst/>
            <a:cxnLst/>
            <a:rect l="l" t="t" r="r" b="b"/>
            <a:pathLst>
              <a:path w="2450279" h="1180589">
                <a:moveTo>
                  <a:pt x="0" y="0"/>
                </a:moveTo>
                <a:lnTo>
                  <a:pt x="2450279" y="0"/>
                </a:lnTo>
                <a:lnTo>
                  <a:pt x="2450279" y="1180589"/>
                </a:lnTo>
                <a:lnTo>
                  <a:pt x="0" y="1180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9686487" y="6203095"/>
            <a:ext cx="1044988" cy="1378282"/>
          </a:xfrm>
          <a:custGeom>
            <a:avLst/>
            <a:gdLst/>
            <a:ahLst/>
            <a:cxnLst/>
            <a:rect l="l" t="t" r="r" b="b"/>
            <a:pathLst>
              <a:path w="1044988" h="1378282">
                <a:moveTo>
                  <a:pt x="0" y="0"/>
                </a:moveTo>
                <a:lnTo>
                  <a:pt x="1044988" y="0"/>
                </a:lnTo>
                <a:lnTo>
                  <a:pt x="1044988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11272782" y="6165041"/>
            <a:ext cx="1110144" cy="1378282"/>
          </a:xfrm>
          <a:custGeom>
            <a:avLst/>
            <a:gdLst/>
            <a:ahLst/>
            <a:cxnLst/>
            <a:rect l="l" t="t" r="r" b="b"/>
            <a:pathLst>
              <a:path w="1110144" h="1378282">
                <a:moveTo>
                  <a:pt x="0" y="0"/>
                </a:moveTo>
                <a:lnTo>
                  <a:pt x="1110143" y="0"/>
                </a:lnTo>
                <a:lnTo>
                  <a:pt x="1110143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12685884" y="6044918"/>
            <a:ext cx="1800606" cy="1378282"/>
          </a:xfrm>
          <a:custGeom>
            <a:avLst/>
            <a:gdLst/>
            <a:ahLst/>
            <a:cxnLst/>
            <a:rect l="l" t="t" r="r" b="b"/>
            <a:pathLst>
              <a:path w="1800606" h="1378282">
                <a:moveTo>
                  <a:pt x="0" y="0"/>
                </a:moveTo>
                <a:lnTo>
                  <a:pt x="1800606" y="0"/>
                </a:lnTo>
                <a:lnTo>
                  <a:pt x="1800606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4697139" y="6012937"/>
            <a:ext cx="1582579" cy="1378282"/>
          </a:xfrm>
          <a:custGeom>
            <a:avLst/>
            <a:gdLst/>
            <a:ahLst/>
            <a:cxnLst/>
            <a:rect l="l" t="t" r="r" b="b"/>
            <a:pathLst>
              <a:path w="1582579" h="1378282">
                <a:moveTo>
                  <a:pt x="0" y="0"/>
                </a:moveTo>
                <a:lnTo>
                  <a:pt x="1582578" y="0"/>
                </a:lnTo>
                <a:lnTo>
                  <a:pt x="1582578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2123405" y="4542669"/>
            <a:ext cx="2129368" cy="1378282"/>
          </a:xfrm>
          <a:custGeom>
            <a:avLst/>
            <a:gdLst/>
            <a:ahLst/>
            <a:cxnLst/>
            <a:rect l="l" t="t" r="r" b="b"/>
            <a:pathLst>
              <a:path w="2129368" h="1378282">
                <a:moveTo>
                  <a:pt x="0" y="0"/>
                </a:moveTo>
                <a:lnTo>
                  <a:pt x="2129369" y="0"/>
                </a:lnTo>
                <a:lnTo>
                  <a:pt x="2129369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4794960" y="4746152"/>
            <a:ext cx="2418001" cy="949615"/>
          </a:xfrm>
          <a:custGeom>
            <a:avLst/>
            <a:gdLst/>
            <a:ahLst/>
            <a:cxnLst/>
            <a:rect l="l" t="t" r="r" b="b"/>
            <a:pathLst>
              <a:path w="2418001" h="949615">
                <a:moveTo>
                  <a:pt x="0" y="0"/>
                </a:moveTo>
                <a:lnTo>
                  <a:pt x="2418001" y="0"/>
                </a:lnTo>
                <a:lnTo>
                  <a:pt x="2418001" y="949615"/>
                </a:lnTo>
                <a:lnTo>
                  <a:pt x="0" y="9496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7635763" y="4470947"/>
            <a:ext cx="1283055" cy="1378282"/>
          </a:xfrm>
          <a:custGeom>
            <a:avLst/>
            <a:gdLst/>
            <a:ahLst/>
            <a:cxnLst/>
            <a:rect l="l" t="t" r="r" b="b"/>
            <a:pathLst>
              <a:path w="1283055" h="1378282">
                <a:moveTo>
                  <a:pt x="0" y="0"/>
                </a:moveTo>
                <a:lnTo>
                  <a:pt x="1283055" y="0"/>
                </a:lnTo>
                <a:lnTo>
                  <a:pt x="1283055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9419340" y="4405069"/>
            <a:ext cx="1579282" cy="1378282"/>
          </a:xfrm>
          <a:custGeom>
            <a:avLst/>
            <a:gdLst/>
            <a:ahLst/>
            <a:cxnLst/>
            <a:rect l="l" t="t" r="r" b="b"/>
            <a:pathLst>
              <a:path w="1579282" h="1378282">
                <a:moveTo>
                  <a:pt x="0" y="0"/>
                </a:moveTo>
                <a:lnTo>
                  <a:pt x="1579282" y="0"/>
                </a:lnTo>
                <a:lnTo>
                  <a:pt x="1579282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11264273" y="4355771"/>
            <a:ext cx="1378282" cy="1378282"/>
          </a:xfrm>
          <a:custGeom>
            <a:avLst/>
            <a:gdLst/>
            <a:ahLst/>
            <a:cxnLst/>
            <a:rect l="l" t="t" r="r" b="b"/>
            <a:pathLst>
              <a:path w="1378282" h="1378282">
                <a:moveTo>
                  <a:pt x="0" y="0"/>
                </a:moveTo>
                <a:lnTo>
                  <a:pt x="1378282" y="0"/>
                </a:lnTo>
                <a:lnTo>
                  <a:pt x="1378282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13059768" y="4355771"/>
            <a:ext cx="1378282" cy="1378282"/>
          </a:xfrm>
          <a:custGeom>
            <a:avLst/>
            <a:gdLst/>
            <a:ahLst/>
            <a:cxnLst/>
            <a:rect l="l" t="t" r="r" b="b"/>
            <a:pathLst>
              <a:path w="1378282" h="1378282">
                <a:moveTo>
                  <a:pt x="0" y="0"/>
                </a:moveTo>
                <a:lnTo>
                  <a:pt x="1378282" y="0"/>
                </a:lnTo>
                <a:lnTo>
                  <a:pt x="1378282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14854418" y="4287722"/>
            <a:ext cx="1268020" cy="1378282"/>
          </a:xfrm>
          <a:custGeom>
            <a:avLst/>
            <a:gdLst/>
            <a:ahLst/>
            <a:cxnLst/>
            <a:rect l="l" t="t" r="r" b="b"/>
            <a:pathLst>
              <a:path w="1268020" h="1378282">
                <a:moveTo>
                  <a:pt x="0" y="0"/>
                </a:moveTo>
                <a:lnTo>
                  <a:pt x="1268020" y="0"/>
                </a:lnTo>
                <a:lnTo>
                  <a:pt x="1268020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>
            <a:off x="7469382" y="2757258"/>
            <a:ext cx="1449436" cy="1378282"/>
          </a:xfrm>
          <a:custGeom>
            <a:avLst/>
            <a:gdLst/>
            <a:ahLst/>
            <a:cxnLst/>
            <a:rect l="l" t="t" r="r" b="b"/>
            <a:pathLst>
              <a:path w="1449436" h="1378282">
                <a:moveTo>
                  <a:pt x="0" y="0"/>
                </a:moveTo>
                <a:lnTo>
                  <a:pt x="1449436" y="0"/>
                </a:lnTo>
                <a:lnTo>
                  <a:pt x="1449436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>
            <a:off x="5664705" y="2699560"/>
            <a:ext cx="1424916" cy="1378282"/>
          </a:xfrm>
          <a:custGeom>
            <a:avLst/>
            <a:gdLst/>
            <a:ahLst/>
            <a:cxnLst/>
            <a:rect l="l" t="t" r="r" b="b"/>
            <a:pathLst>
              <a:path w="1424916" h="1378282">
                <a:moveTo>
                  <a:pt x="0" y="0"/>
                </a:moveTo>
                <a:lnTo>
                  <a:pt x="1424916" y="0"/>
                </a:lnTo>
                <a:lnTo>
                  <a:pt x="1424916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>
            <a:off x="4016422" y="2521662"/>
            <a:ext cx="1353779" cy="1684567"/>
          </a:xfrm>
          <a:custGeom>
            <a:avLst/>
            <a:gdLst/>
            <a:ahLst/>
            <a:cxnLst/>
            <a:rect l="l" t="t" r="r" b="b"/>
            <a:pathLst>
              <a:path w="1353779" h="1684567">
                <a:moveTo>
                  <a:pt x="0" y="0"/>
                </a:moveTo>
                <a:lnTo>
                  <a:pt x="1353780" y="0"/>
                </a:lnTo>
                <a:lnTo>
                  <a:pt x="1353780" y="1684567"/>
                </a:lnTo>
                <a:lnTo>
                  <a:pt x="0" y="168456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2010285" y="2489449"/>
            <a:ext cx="1708208" cy="1646091"/>
          </a:xfrm>
          <a:custGeom>
            <a:avLst/>
            <a:gdLst/>
            <a:ahLst/>
            <a:cxnLst/>
            <a:rect l="l" t="t" r="r" b="b"/>
            <a:pathLst>
              <a:path w="1708208" h="1646091">
                <a:moveTo>
                  <a:pt x="0" y="0"/>
                </a:moveTo>
                <a:lnTo>
                  <a:pt x="1708208" y="0"/>
                </a:lnTo>
                <a:lnTo>
                  <a:pt x="1708208" y="1646091"/>
                </a:lnTo>
                <a:lnTo>
                  <a:pt x="0" y="164609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>
            <a:off x="9419340" y="2699560"/>
            <a:ext cx="1424916" cy="1378282"/>
          </a:xfrm>
          <a:custGeom>
            <a:avLst/>
            <a:gdLst/>
            <a:ahLst/>
            <a:cxnLst/>
            <a:rect l="l" t="t" r="r" b="b"/>
            <a:pathLst>
              <a:path w="1424916" h="1378282">
                <a:moveTo>
                  <a:pt x="0" y="0"/>
                </a:moveTo>
                <a:lnTo>
                  <a:pt x="1424916" y="0"/>
                </a:lnTo>
                <a:lnTo>
                  <a:pt x="1424916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11179663" y="2674804"/>
            <a:ext cx="2406524" cy="1378282"/>
          </a:xfrm>
          <a:custGeom>
            <a:avLst/>
            <a:gdLst/>
            <a:ahLst/>
            <a:cxnLst/>
            <a:rect l="l" t="t" r="r" b="b"/>
            <a:pathLst>
              <a:path w="2406524" h="1378282">
                <a:moveTo>
                  <a:pt x="0" y="0"/>
                </a:moveTo>
                <a:lnTo>
                  <a:pt x="2406524" y="0"/>
                </a:lnTo>
                <a:lnTo>
                  <a:pt x="2406524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13918789" y="2664020"/>
            <a:ext cx="2203649" cy="1378282"/>
          </a:xfrm>
          <a:custGeom>
            <a:avLst/>
            <a:gdLst/>
            <a:ahLst/>
            <a:cxnLst/>
            <a:rect l="l" t="t" r="r" b="b"/>
            <a:pathLst>
              <a:path w="2203649" h="1378282">
                <a:moveTo>
                  <a:pt x="0" y="0"/>
                </a:moveTo>
                <a:lnTo>
                  <a:pt x="2203649" y="0"/>
                </a:lnTo>
                <a:lnTo>
                  <a:pt x="2203649" y="1378283"/>
                </a:lnTo>
                <a:lnTo>
                  <a:pt x="0" y="1378283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>
            <a:off x="14621338" y="1041285"/>
            <a:ext cx="1501099" cy="1378282"/>
          </a:xfrm>
          <a:custGeom>
            <a:avLst/>
            <a:gdLst/>
            <a:ahLst/>
            <a:cxnLst/>
            <a:rect l="l" t="t" r="r" b="b"/>
            <a:pathLst>
              <a:path w="1501099" h="1378282">
                <a:moveTo>
                  <a:pt x="0" y="0"/>
                </a:moveTo>
                <a:lnTo>
                  <a:pt x="1501100" y="0"/>
                </a:lnTo>
                <a:lnTo>
                  <a:pt x="1501100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>
            <a:off x="3755799" y="937298"/>
            <a:ext cx="2450279" cy="1042482"/>
          </a:xfrm>
          <a:custGeom>
            <a:avLst/>
            <a:gdLst/>
            <a:ahLst/>
            <a:cxnLst/>
            <a:rect l="l" t="t" r="r" b="b"/>
            <a:pathLst>
              <a:path w="2450279" h="1042482">
                <a:moveTo>
                  <a:pt x="0" y="0"/>
                </a:moveTo>
                <a:lnTo>
                  <a:pt x="2450280" y="0"/>
                </a:lnTo>
                <a:lnTo>
                  <a:pt x="2450280" y="1042482"/>
                </a:lnTo>
                <a:lnTo>
                  <a:pt x="0" y="104248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>
            <a:off x="13059768" y="990237"/>
            <a:ext cx="1340693" cy="1378282"/>
          </a:xfrm>
          <a:custGeom>
            <a:avLst/>
            <a:gdLst/>
            <a:ahLst/>
            <a:cxnLst/>
            <a:rect l="l" t="t" r="r" b="b"/>
            <a:pathLst>
              <a:path w="1340693" h="1378282">
                <a:moveTo>
                  <a:pt x="0" y="0"/>
                </a:moveTo>
                <a:lnTo>
                  <a:pt x="1340693" y="0"/>
                </a:lnTo>
                <a:lnTo>
                  <a:pt x="1340693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11400541" y="1041285"/>
            <a:ext cx="1528337" cy="1378282"/>
          </a:xfrm>
          <a:custGeom>
            <a:avLst/>
            <a:gdLst/>
            <a:ahLst/>
            <a:cxnLst/>
            <a:rect l="l" t="t" r="r" b="b"/>
            <a:pathLst>
              <a:path w="1528337" h="1378282">
                <a:moveTo>
                  <a:pt x="0" y="0"/>
                </a:moveTo>
                <a:lnTo>
                  <a:pt x="1528337" y="0"/>
                </a:lnTo>
                <a:lnTo>
                  <a:pt x="1528337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Freeform 27"/>
          <p:cNvSpPr/>
          <p:nvPr/>
        </p:nvSpPr>
        <p:spPr>
          <a:xfrm>
            <a:off x="9881572" y="990237"/>
            <a:ext cx="1298091" cy="1378282"/>
          </a:xfrm>
          <a:custGeom>
            <a:avLst/>
            <a:gdLst/>
            <a:ahLst/>
            <a:cxnLst/>
            <a:rect l="l" t="t" r="r" b="b"/>
            <a:pathLst>
              <a:path w="1298091" h="1378282">
                <a:moveTo>
                  <a:pt x="0" y="0"/>
                </a:moveTo>
                <a:lnTo>
                  <a:pt x="1298091" y="0"/>
                </a:lnTo>
                <a:lnTo>
                  <a:pt x="1298091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8" name="Freeform 28"/>
          <p:cNvSpPr/>
          <p:nvPr/>
        </p:nvSpPr>
        <p:spPr>
          <a:xfrm>
            <a:off x="8194100" y="1041285"/>
            <a:ext cx="1556581" cy="1378282"/>
          </a:xfrm>
          <a:custGeom>
            <a:avLst/>
            <a:gdLst/>
            <a:ahLst/>
            <a:cxnLst/>
            <a:rect l="l" t="t" r="r" b="b"/>
            <a:pathLst>
              <a:path w="1556581" h="1378282">
                <a:moveTo>
                  <a:pt x="0" y="0"/>
                </a:moveTo>
                <a:lnTo>
                  <a:pt x="1556581" y="0"/>
                </a:lnTo>
                <a:lnTo>
                  <a:pt x="1556581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9" name="Freeform 29"/>
          <p:cNvSpPr/>
          <p:nvPr/>
        </p:nvSpPr>
        <p:spPr>
          <a:xfrm>
            <a:off x="6406519" y="937298"/>
            <a:ext cx="1612883" cy="1378282"/>
          </a:xfrm>
          <a:custGeom>
            <a:avLst/>
            <a:gdLst/>
            <a:ahLst/>
            <a:cxnLst/>
            <a:rect l="l" t="t" r="r" b="b"/>
            <a:pathLst>
              <a:path w="1612883" h="1378282">
                <a:moveTo>
                  <a:pt x="0" y="0"/>
                </a:moveTo>
                <a:lnTo>
                  <a:pt x="1612884" y="0"/>
                </a:lnTo>
                <a:lnTo>
                  <a:pt x="1612884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0" name="Freeform 30"/>
          <p:cNvSpPr/>
          <p:nvPr/>
        </p:nvSpPr>
        <p:spPr>
          <a:xfrm>
            <a:off x="2010285" y="601498"/>
            <a:ext cx="1177805" cy="1378282"/>
          </a:xfrm>
          <a:custGeom>
            <a:avLst/>
            <a:gdLst/>
            <a:ahLst/>
            <a:cxnLst/>
            <a:rect l="l" t="t" r="r" b="b"/>
            <a:pathLst>
              <a:path w="1177805" h="1378282">
                <a:moveTo>
                  <a:pt x="0" y="0"/>
                </a:moveTo>
                <a:lnTo>
                  <a:pt x="1177805" y="0"/>
                </a:lnTo>
                <a:lnTo>
                  <a:pt x="1177805" y="1378282"/>
                </a:lnTo>
                <a:lnTo>
                  <a:pt x="0" y="1378282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1" name="Freeform 31"/>
          <p:cNvSpPr/>
          <p:nvPr/>
        </p:nvSpPr>
        <p:spPr>
          <a:xfrm>
            <a:off x="3755799" y="6304549"/>
            <a:ext cx="1389169" cy="1320973"/>
          </a:xfrm>
          <a:custGeom>
            <a:avLst/>
            <a:gdLst/>
            <a:ahLst/>
            <a:cxnLst/>
            <a:rect l="l" t="t" r="r" b="b"/>
            <a:pathLst>
              <a:path w="1389169" h="1320973">
                <a:moveTo>
                  <a:pt x="0" y="0"/>
                </a:moveTo>
                <a:lnTo>
                  <a:pt x="1389169" y="0"/>
                </a:lnTo>
                <a:lnTo>
                  <a:pt x="1389169" y="1320973"/>
                </a:lnTo>
                <a:lnTo>
                  <a:pt x="0" y="1320973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2" name="Freeform 32"/>
          <p:cNvSpPr/>
          <p:nvPr/>
        </p:nvSpPr>
        <p:spPr>
          <a:xfrm>
            <a:off x="1698965" y="8104818"/>
            <a:ext cx="1338735" cy="1282751"/>
          </a:xfrm>
          <a:custGeom>
            <a:avLst/>
            <a:gdLst/>
            <a:ahLst/>
            <a:cxnLst/>
            <a:rect l="l" t="t" r="r" b="b"/>
            <a:pathLst>
              <a:path w="1338735" h="1282751">
                <a:moveTo>
                  <a:pt x="0" y="0"/>
                </a:moveTo>
                <a:lnTo>
                  <a:pt x="1338734" y="0"/>
                </a:lnTo>
                <a:lnTo>
                  <a:pt x="1338734" y="1282752"/>
                </a:lnTo>
                <a:lnTo>
                  <a:pt x="0" y="1282752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3" name="Freeform 33"/>
          <p:cNvSpPr/>
          <p:nvPr/>
        </p:nvSpPr>
        <p:spPr>
          <a:xfrm>
            <a:off x="3197957" y="8205106"/>
            <a:ext cx="2280446" cy="1181686"/>
          </a:xfrm>
          <a:custGeom>
            <a:avLst/>
            <a:gdLst/>
            <a:ahLst/>
            <a:cxnLst/>
            <a:rect l="l" t="t" r="r" b="b"/>
            <a:pathLst>
              <a:path w="2280446" h="1181686">
                <a:moveTo>
                  <a:pt x="0" y="0"/>
                </a:moveTo>
                <a:lnTo>
                  <a:pt x="2280447" y="0"/>
                </a:lnTo>
                <a:lnTo>
                  <a:pt x="2280447" y="1181685"/>
                </a:lnTo>
                <a:lnTo>
                  <a:pt x="0" y="1181685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4" name="Freeform 34"/>
          <p:cNvSpPr/>
          <p:nvPr/>
        </p:nvSpPr>
        <p:spPr>
          <a:xfrm>
            <a:off x="5831906" y="8223008"/>
            <a:ext cx="1331619" cy="1164561"/>
          </a:xfrm>
          <a:custGeom>
            <a:avLst/>
            <a:gdLst/>
            <a:ahLst/>
            <a:cxnLst/>
            <a:rect l="l" t="t" r="r" b="b"/>
            <a:pathLst>
              <a:path w="1331619" h="1164561">
                <a:moveTo>
                  <a:pt x="0" y="0"/>
                </a:moveTo>
                <a:lnTo>
                  <a:pt x="1331619" y="0"/>
                </a:lnTo>
                <a:lnTo>
                  <a:pt x="1331619" y="1164562"/>
                </a:lnTo>
                <a:lnTo>
                  <a:pt x="0" y="1164562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5" name="Freeform 35"/>
          <p:cNvSpPr/>
          <p:nvPr/>
        </p:nvSpPr>
        <p:spPr>
          <a:xfrm>
            <a:off x="7727463" y="8163913"/>
            <a:ext cx="1691878" cy="1282751"/>
          </a:xfrm>
          <a:custGeom>
            <a:avLst/>
            <a:gdLst/>
            <a:ahLst/>
            <a:cxnLst/>
            <a:rect l="l" t="t" r="r" b="b"/>
            <a:pathLst>
              <a:path w="1691878" h="1282751">
                <a:moveTo>
                  <a:pt x="0" y="0"/>
                </a:moveTo>
                <a:lnTo>
                  <a:pt x="1691877" y="0"/>
                </a:lnTo>
                <a:lnTo>
                  <a:pt x="1691877" y="1282751"/>
                </a:lnTo>
                <a:lnTo>
                  <a:pt x="0" y="1282751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6" name="Freeform 36"/>
          <p:cNvSpPr/>
          <p:nvPr/>
        </p:nvSpPr>
        <p:spPr>
          <a:xfrm>
            <a:off x="10373570" y="8163913"/>
            <a:ext cx="1612185" cy="1448035"/>
          </a:xfrm>
          <a:custGeom>
            <a:avLst/>
            <a:gdLst/>
            <a:ahLst/>
            <a:cxnLst/>
            <a:rect l="l" t="t" r="r" b="b"/>
            <a:pathLst>
              <a:path w="1612185" h="1448035">
                <a:moveTo>
                  <a:pt x="0" y="0"/>
                </a:moveTo>
                <a:lnTo>
                  <a:pt x="1612186" y="0"/>
                </a:lnTo>
                <a:lnTo>
                  <a:pt x="1612186" y="1448036"/>
                </a:lnTo>
                <a:lnTo>
                  <a:pt x="0" y="1448036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7" name="Freeform 37"/>
          <p:cNvSpPr/>
          <p:nvPr/>
        </p:nvSpPr>
        <p:spPr>
          <a:xfrm>
            <a:off x="12924825" y="8166540"/>
            <a:ext cx="1622242" cy="1454119"/>
          </a:xfrm>
          <a:custGeom>
            <a:avLst/>
            <a:gdLst/>
            <a:ahLst/>
            <a:cxnLst/>
            <a:rect l="l" t="t" r="r" b="b"/>
            <a:pathLst>
              <a:path w="1622242" h="1454119">
                <a:moveTo>
                  <a:pt x="0" y="0"/>
                </a:moveTo>
                <a:lnTo>
                  <a:pt x="1622243" y="0"/>
                </a:lnTo>
                <a:lnTo>
                  <a:pt x="1622243" y="1454119"/>
                </a:lnTo>
                <a:lnTo>
                  <a:pt x="0" y="1454119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8" name="Freeform 38"/>
          <p:cNvSpPr/>
          <p:nvPr/>
        </p:nvSpPr>
        <p:spPr>
          <a:xfrm>
            <a:off x="15015624" y="8402751"/>
            <a:ext cx="1264093" cy="1282751"/>
          </a:xfrm>
          <a:custGeom>
            <a:avLst/>
            <a:gdLst/>
            <a:ahLst/>
            <a:cxnLst/>
            <a:rect l="l" t="t" r="r" b="b"/>
            <a:pathLst>
              <a:path w="1264093" h="1282751">
                <a:moveTo>
                  <a:pt x="0" y="0"/>
                </a:moveTo>
                <a:lnTo>
                  <a:pt x="1264093" y="0"/>
                </a:lnTo>
                <a:lnTo>
                  <a:pt x="1264093" y="1282751"/>
                </a:lnTo>
                <a:lnTo>
                  <a:pt x="0" y="1282751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11538" y="-249134"/>
            <a:ext cx="9453189" cy="10785269"/>
            <a:chOff x="0" y="0"/>
            <a:chExt cx="2489729" cy="2840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9729" cy="2840565"/>
            </a:xfrm>
            <a:custGeom>
              <a:avLst/>
              <a:gdLst/>
              <a:ahLst/>
              <a:cxnLst/>
              <a:rect l="l" t="t" r="r" b="b"/>
              <a:pathLst>
                <a:path w="2489729" h="2840565">
                  <a:moveTo>
                    <a:pt x="0" y="0"/>
                  </a:moveTo>
                  <a:lnTo>
                    <a:pt x="2489729" y="0"/>
                  </a:lnTo>
                  <a:lnTo>
                    <a:pt x="2489729" y="2840565"/>
                  </a:lnTo>
                  <a:lnTo>
                    <a:pt x="0" y="2840565"/>
                  </a:lnTo>
                  <a:close/>
                </a:path>
              </a:pathLst>
            </a:custGeom>
            <a:solidFill>
              <a:srgbClr val="EFEFE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9729" cy="287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486699" y="861136"/>
            <a:ext cx="3161470" cy="4701948"/>
          </a:xfrm>
          <a:custGeom>
            <a:avLst/>
            <a:gdLst/>
            <a:ahLst/>
            <a:cxnLst/>
            <a:rect l="l" t="t" r="r" b="b"/>
            <a:pathLst>
              <a:path w="3161470" h="4701948">
                <a:moveTo>
                  <a:pt x="0" y="0"/>
                </a:moveTo>
                <a:lnTo>
                  <a:pt x="3161469" y="0"/>
                </a:lnTo>
                <a:lnTo>
                  <a:pt x="3161469" y="4701948"/>
                </a:lnTo>
                <a:lnTo>
                  <a:pt x="0" y="4701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9912432" y="5380736"/>
            <a:ext cx="1431392" cy="2128861"/>
          </a:xfrm>
          <a:custGeom>
            <a:avLst/>
            <a:gdLst/>
            <a:ahLst/>
            <a:cxnLst/>
            <a:rect l="l" t="t" r="r" b="b"/>
            <a:pathLst>
              <a:path w="1431392" h="2128861">
                <a:moveTo>
                  <a:pt x="0" y="0"/>
                </a:moveTo>
                <a:lnTo>
                  <a:pt x="1431392" y="0"/>
                </a:lnTo>
                <a:lnTo>
                  <a:pt x="1431392" y="2128861"/>
                </a:lnTo>
                <a:lnTo>
                  <a:pt x="0" y="212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12351737" y="6539910"/>
            <a:ext cx="1431392" cy="2128861"/>
          </a:xfrm>
          <a:custGeom>
            <a:avLst/>
            <a:gdLst/>
            <a:ahLst/>
            <a:cxnLst/>
            <a:rect l="l" t="t" r="r" b="b"/>
            <a:pathLst>
              <a:path w="1431392" h="2128861">
                <a:moveTo>
                  <a:pt x="0" y="0"/>
                </a:moveTo>
                <a:lnTo>
                  <a:pt x="1431392" y="0"/>
                </a:lnTo>
                <a:lnTo>
                  <a:pt x="1431392" y="2128861"/>
                </a:lnTo>
                <a:lnTo>
                  <a:pt x="0" y="212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4792682" y="3648043"/>
            <a:ext cx="2466618" cy="3668518"/>
          </a:xfrm>
          <a:custGeom>
            <a:avLst/>
            <a:gdLst/>
            <a:ahLst/>
            <a:cxnLst/>
            <a:rect l="l" t="t" r="r" b="b"/>
            <a:pathLst>
              <a:path w="2466618" h="3668518">
                <a:moveTo>
                  <a:pt x="0" y="0"/>
                </a:moveTo>
                <a:lnTo>
                  <a:pt x="2466618" y="0"/>
                </a:lnTo>
                <a:lnTo>
                  <a:pt x="2466618" y="3668518"/>
                </a:lnTo>
                <a:lnTo>
                  <a:pt x="0" y="3668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2210597" y="1781022"/>
            <a:ext cx="171367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156CD"/>
                </a:solidFill>
                <a:latin typeface="セザンヌ Semi-Bold"/>
                <a:ea typeface="セザンヌ Semi-Bold"/>
              </a:rPr>
              <a:t>30名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63973" y="5730422"/>
            <a:ext cx="136080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156CD"/>
                </a:solidFill>
                <a:latin typeface="セザンヌ Semi-Bold"/>
                <a:ea typeface="セザンヌ Semi-Bold"/>
              </a:rPr>
              <a:t>5名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93754" y="6868886"/>
            <a:ext cx="136080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156CD"/>
                </a:solidFill>
                <a:latin typeface="セザンヌ Semi-Bold"/>
                <a:ea typeface="セザンヌ Semi-Bold"/>
              </a:rPr>
              <a:t>5名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45591" y="4336412"/>
            <a:ext cx="1360801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0156CD"/>
                </a:solidFill>
                <a:latin typeface="セザンヌ Semi-Bold"/>
                <a:ea typeface="セザンヌ Semi-Bold"/>
              </a:rPr>
              <a:t>10名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547311" y="7404316"/>
            <a:ext cx="314550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222222"/>
                </a:solidFill>
                <a:ea typeface="セザンヌ Bold"/>
              </a:rPr>
              <a:t>企画開発チーム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22969" y="5597072"/>
            <a:ext cx="25595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222222"/>
                </a:solidFill>
                <a:ea typeface="セザンヌ Bold"/>
              </a:rPr>
              <a:t>施設運用チーム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67213" y="7442922"/>
            <a:ext cx="291611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222222"/>
                </a:solidFill>
                <a:ea typeface="セザンヌ Bold"/>
              </a:rPr>
              <a:t>コンサルチーム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63423" y="8725921"/>
            <a:ext cx="519309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222222"/>
                </a:solidFill>
                <a:ea typeface="セザンヌ Bold"/>
              </a:rPr>
              <a:t>バックオフィスチーム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21815" y="959657"/>
            <a:ext cx="594199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22222"/>
                </a:solidFill>
                <a:ea typeface="セザンヌ Semi-Bold"/>
              </a:rPr>
              <a:t>チーム編成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3558722"/>
            <a:ext cx="7319373" cy="5743801"/>
            <a:chOff x="0" y="0"/>
            <a:chExt cx="9759164" cy="765840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00050"/>
              <a:ext cx="9759164" cy="3803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0156CD"/>
                  </a:solidFill>
                  <a:ea typeface="セザンヌ Bold"/>
                </a:rPr>
                <a:t>グラン・グランピングでは</a:t>
              </a:r>
            </a:p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0156CD"/>
                  </a:solidFill>
                  <a:latin typeface="セザンヌ Bold"/>
                  <a:ea typeface="セザンヌ Bold"/>
                </a:rPr>
                <a:t>「新しいグランピング体験の提供」を目指して、4チームで仕事をしています。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105577"/>
              <a:ext cx="9759164" cy="3552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22222"/>
                  </a:solidFill>
                  <a:latin typeface="セザンヌ Semi-Bold"/>
                  <a:ea typeface="セザンヌ Semi-Bold"/>
                </a:rPr>
  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  </a:r>
            </a:p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222222"/>
                  </a:solidFill>
                  <a:latin typeface="セザンヌ Semi-Bold"/>
                  <a:ea typeface="セザンヌ Semi-Bold"/>
                </a:rPr>
                <a:t>Canvaプレゼンテーションでは、「C」を押すと紙吹雪、「D」を押すとドラムロール、「O」を押すとシャボン玉が現れ、プレゼンテーションの魔法や面白さを発見することができます。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313" y="-249134"/>
            <a:ext cx="9284313" cy="10785269"/>
            <a:chOff x="0" y="0"/>
            <a:chExt cx="2445251" cy="2840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5251" cy="2840565"/>
            </a:xfrm>
            <a:custGeom>
              <a:avLst/>
              <a:gdLst/>
              <a:ahLst/>
              <a:cxnLst/>
              <a:rect l="l" t="t" r="r" b="b"/>
              <a:pathLst>
                <a:path w="2445251" h="2840565">
                  <a:moveTo>
                    <a:pt x="0" y="0"/>
                  </a:moveTo>
                  <a:lnTo>
                    <a:pt x="2445251" y="0"/>
                  </a:lnTo>
                  <a:lnTo>
                    <a:pt x="2445251" y="2840565"/>
                  </a:lnTo>
                  <a:lnTo>
                    <a:pt x="0" y="28405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45251" cy="287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49078" y="959657"/>
            <a:ext cx="5998994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22222"/>
                </a:solidFill>
                <a:ea typeface="セザンヌ Semi-Bold"/>
              </a:rPr>
              <a:t>ご挨拶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3865376"/>
            <a:ext cx="7319373" cy="4656047"/>
            <a:chOff x="0" y="0"/>
            <a:chExt cx="9759164" cy="6208063"/>
          </a:xfrm>
        </p:grpSpPr>
        <p:sp>
          <p:nvSpPr>
            <p:cNvPr id="7" name="TextBox 7"/>
            <p:cNvSpPr txBox="1"/>
            <p:nvPr/>
          </p:nvSpPr>
          <p:spPr>
            <a:xfrm>
              <a:off x="0" y="-400050"/>
              <a:ext cx="9759164" cy="2112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0156CD"/>
                  </a:solidFill>
                  <a:latin typeface="セザンヌ Bold"/>
                  <a:ea typeface="セザンヌ Bold"/>
                </a:rPr>
                <a:t>【チーム名】​반반(Panban)</a:t>
              </a:r>
            </a:p>
            <a:p>
              <a:pPr algn="l">
                <a:lnSpc>
                  <a:spcPts val="5040"/>
                </a:lnSpc>
              </a:pPr>
              <a:endParaRPr lang="en-US" sz="4200">
                <a:solidFill>
                  <a:srgbClr val="0156CD"/>
                </a:solidFill>
                <a:latin typeface="セザンヌ Bold"/>
                <a:ea typeface="セザンヌ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52012"/>
              <a:ext cx="9759164" cy="3956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endParaRPr/>
            </a:p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FF2E00"/>
                  </a:solidFill>
                  <a:latin typeface="セザンヌ Semi-Bold"/>
                  <a:ea typeface="セザンヌ Semi-Bold"/>
                </a:rPr>
                <a:t>반반(Panban)</a:t>
              </a:r>
            </a:p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222222"/>
                  </a:solidFill>
                  <a:latin typeface="セザンヌ Semi-Bold"/>
                  <a:ea typeface="セザンヌ Semi-Bold"/>
                </a:rPr>
                <a:t>　→日本語で「半々」​</a:t>
              </a:r>
            </a:p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222222"/>
                  </a:solidFill>
                  <a:latin typeface="セザンヌ Semi-Bold"/>
                  <a:ea typeface="セザンヌ Semi-Bold"/>
                </a:rPr>
                <a:t>　→経験者と未経験者が半分ずついること</a:t>
              </a:r>
            </a:p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222222"/>
                  </a:solidFill>
                  <a:ea typeface="セザンヌ Semi-Bold"/>
                </a:rPr>
                <a:t>　　から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188829" y="3272082"/>
            <a:ext cx="7857852" cy="7014918"/>
          </a:xfrm>
          <a:custGeom>
            <a:avLst/>
            <a:gdLst/>
            <a:ahLst/>
            <a:cxnLst/>
            <a:rect l="l" t="t" r="r" b="b"/>
            <a:pathLst>
              <a:path w="7857852" h="7014918">
                <a:moveTo>
                  <a:pt x="0" y="0"/>
                </a:moveTo>
                <a:lnTo>
                  <a:pt x="7857851" y="0"/>
                </a:lnTo>
                <a:lnTo>
                  <a:pt x="7857851" y="7014918"/>
                </a:lnTo>
                <a:lnTo>
                  <a:pt x="0" y="701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1" name="図 10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27A5194F-D2E3-3871-EE9E-E3B51FCC0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9134"/>
            <a:ext cx="9453189" cy="10785269"/>
            <a:chOff x="0" y="0"/>
            <a:chExt cx="2489729" cy="2840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9729" cy="2840565"/>
            </a:xfrm>
            <a:custGeom>
              <a:avLst/>
              <a:gdLst/>
              <a:ahLst/>
              <a:cxnLst/>
              <a:rect l="l" t="t" r="r" b="b"/>
              <a:pathLst>
                <a:path w="2489729" h="2840565">
                  <a:moveTo>
                    <a:pt x="0" y="0"/>
                  </a:moveTo>
                  <a:lnTo>
                    <a:pt x="2489729" y="0"/>
                  </a:lnTo>
                  <a:lnTo>
                    <a:pt x="2489729" y="2840565"/>
                  </a:lnTo>
                  <a:lnTo>
                    <a:pt x="0" y="28405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9729" cy="287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23230">
            <a:off x="7953715" y="7133096"/>
            <a:ext cx="2380569" cy="2138184"/>
          </a:xfrm>
          <a:custGeom>
            <a:avLst/>
            <a:gdLst/>
            <a:ahLst/>
            <a:cxnLst/>
            <a:rect l="l" t="t" r="r" b="b"/>
            <a:pathLst>
              <a:path w="2380569" h="2138184">
                <a:moveTo>
                  <a:pt x="0" y="0"/>
                </a:moveTo>
                <a:lnTo>
                  <a:pt x="2380570" y="0"/>
                </a:lnTo>
                <a:lnTo>
                  <a:pt x="2380570" y="2138184"/>
                </a:lnTo>
                <a:lnTo>
                  <a:pt x="0" y="2138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264753" y="2033613"/>
            <a:ext cx="3758495" cy="3758495"/>
          </a:xfrm>
          <a:custGeom>
            <a:avLst/>
            <a:gdLst/>
            <a:ahLst/>
            <a:cxnLst/>
            <a:rect l="l" t="t" r="r" b="b"/>
            <a:pathLst>
              <a:path w="3758495" h="3758495">
                <a:moveTo>
                  <a:pt x="0" y="0"/>
                </a:moveTo>
                <a:lnTo>
                  <a:pt x="3758494" y="0"/>
                </a:lnTo>
                <a:lnTo>
                  <a:pt x="3758494" y="3758495"/>
                </a:lnTo>
                <a:lnTo>
                  <a:pt x="0" y="3758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329898" y="959657"/>
            <a:ext cx="55231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22222"/>
                </a:solidFill>
                <a:ea typeface="セザンヌ Semi-Bold"/>
              </a:rPr>
              <a:t>作成したアプリのご紹介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14830" y="5476070"/>
            <a:ext cx="8115300" cy="2977841"/>
            <a:chOff x="0" y="0"/>
            <a:chExt cx="10820400" cy="3970455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0"/>
              <a:ext cx="10820400" cy="2335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0156CD"/>
                  </a:solidFill>
                  <a:latin typeface="セザンヌ Bold"/>
                  <a:ea typeface="セザンヌ Bold"/>
                </a:rPr>
                <a:t>【タイトル】​</a:t>
              </a:r>
            </a:p>
            <a:p>
              <a:pPr marL="0" lvl="0" indent="0" algn="ctr">
                <a:lnSpc>
                  <a:spcPts val="5880"/>
                </a:lnSpc>
              </a:pPr>
              <a:r>
                <a:rPr lang="en-US" sz="4200">
                  <a:solidFill>
                    <a:srgbClr val="0156CD"/>
                  </a:solidFill>
                  <a:latin typeface="セザンヌ Bold"/>
                </a:rPr>
                <a:t>STUDY FOCUS HUB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90594" y="2262304"/>
              <a:ext cx="9759164" cy="170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000000"/>
                  </a:solidFill>
                  <a:ea typeface="セザンヌ Semi-Bold"/>
                </a:rPr>
                <a:t>「</a:t>
              </a:r>
              <a:r>
                <a:rPr lang="en-US" sz="2999">
                  <a:solidFill>
                    <a:srgbClr val="FF2E00"/>
                  </a:solidFill>
                  <a:ea typeface="セザンヌ Semi-Bold"/>
                </a:rPr>
                <a:t>このアプリを学習の拠点にして欲しい</a:t>
              </a:r>
              <a:r>
                <a:rPr lang="en-US" sz="2999">
                  <a:solidFill>
                    <a:srgbClr val="000000"/>
                  </a:solidFill>
                  <a:ea typeface="セザンヌ Semi-Bold"/>
                </a:rPr>
                <a:t>」</a:t>
              </a:r>
              <a:r>
                <a:rPr lang="en-US" sz="2999">
                  <a:solidFill>
                    <a:srgbClr val="222222"/>
                  </a:solidFill>
                  <a:ea typeface="セザンヌ Semi-Bold"/>
                </a:rPr>
                <a:t>という願い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077620" y="4980770"/>
            <a:ext cx="7585949" cy="183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03"/>
              </a:lnSpc>
            </a:pPr>
            <a:r>
              <a:rPr lang="en-US" sz="3935">
                <a:solidFill>
                  <a:srgbClr val="0156CD"/>
                </a:solidFill>
                <a:latin typeface="セザンヌ Bold"/>
                <a:ea typeface="セザンヌ Bold"/>
              </a:rPr>
              <a:t>【ターゲット】​</a:t>
            </a:r>
          </a:p>
          <a:p>
            <a:pPr marL="0" lvl="0" indent="0" algn="ctr">
              <a:lnSpc>
                <a:spcPts val="5903"/>
              </a:lnSpc>
            </a:pPr>
            <a:r>
              <a:rPr lang="en-US" sz="3935">
                <a:solidFill>
                  <a:srgbClr val="0156CD"/>
                </a:solidFill>
                <a:ea typeface="セザンヌ Bold"/>
              </a:rPr>
              <a:t>高校生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23048" y="6612566"/>
            <a:ext cx="7095094" cy="2309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6"/>
              </a:lnSpc>
            </a:pPr>
            <a:r>
              <a:rPr lang="en-US" sz="2811">
                <a:solidFill>
                  <a:srgbClr val="222222"/>
                </a:solidFill>
                <a:latin typeface="セザンヌ Semi-Bold"/>
              </a:rPr>
              <a:t>​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FF2E00"/>
                </a:solidFill>
                <a:latin typeface="セザンヌ Semi-Bold"/>
                <a:ea typeface="セザンヌ Semi-Bold"/>
              </a:rPr>
              <a:t>高校生​</a:t>
            </a:r>
          </a:p>
          <a:p>
            <a:pPr marL="647702" lvl="1" indent="-323851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222222"/>
                </a:solidFill>
                <a:latin typeface="セザンヌ Semi-Bold"/>
                <a:ea typeface="セザンヌ Semi-Bold"/>
              </a:rPr>
              <a:t>(クラスを受け持つ高校教員)</a:t>
            </a:r>
          </a:p>
          <a:p>
            <a:pPr algn="l">
              <a:lnSpc>
                <a:spcPts val="2951"/>
              </a:lnSpc>
            </a:pPr>
            <a:endParaRPr lang="en-US" sz="3000">
              <a:solidFill>
                <a:srgbClr val="222222"/>
              </a:solidFill>
              <a:latin typeface="セザンヌ Semi-Bold"/>
              <a:ea typeface="セザンヌ Semi-Bold"/>
            </a:endParaRPr>
          </a:p>
        </p:txBody>
      </p:sp>
      <p:pic>
        <p:nvPicPr>
          <p:cNvPr id="14" name="図 13" descr="ダイアグラム, タイムライン&#10;&#10;自動的に生成された説明">
            <a:extLst>
              <a:ext uri="{FF2B5EF4-FFF2-40B4-BE49-F238E27FC236}">
                <a16:creationId xmlns:a16="http://schemas.microsoft.com/office/drawing/2014/main" id="{3838CC9D-3C7B-77F3-C216-B1447BEAF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49134"/>
            <a:ext cx="9453189" cy="10785269"/>
            <a:chOff x="0" y="0"/>
            <a:chExt cx="2489729" cy="2840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9729" cy="2840565"/>
            </a:xfrm>
            <a:custGeom>
              <a:avLst/>
              <a:gdLst/>
              <a:ahLst/>
              <a:cxnLst/>
              <a:rect l="l" t="t" r="r" b="b"/>
              <a:pathLst>
                <a:path w="2489729" h="2840565">
                  <a:moveTo>
                    <a:pt x="0" y="0"/>
                  </a:moveTo>
                  <a:lnTo>
                    <a:pt x="2489729" y="0"/>
                  </a:lnTo>
                  <a:lnTo>
                    <a:pt x="2489729" y="2840565"/>
                  </a:lnTo>
                  <a:lnTo>
                    <a:pt x="0" y="28405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1E89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9729" cy="2878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38635" y="1028700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1774252" y="6742196"/>
            <a:ext cx="3889662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156CD"/>
                </a:solidFill>
                <a:latin typeface="セザンヌ Bold"/>
                <a:ea typeface="セザンヌ Bold"/>
              </a:rPr>
              <a:t>ラーニング・ピラミッド​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156CD"/>
                </a:solidFill>
                <a:latin typeface="セザンヌ Bold"/>
                <a:ea typeface="セザンヌ Bold"/>
              </a:rPr>
              <a:t>「グループ討論」​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156CD"/>
                </a:solidFill>
                <a:latin typeface="セザンヌ Bold"/>
                <a:ea typeface="セザンヌ Bold"/>
              </a:rPr>
              <a:t>「他の人に教える」​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  <a:r>
              <a:rPr lang="en-US" sz="2699" u="none" strike="noStrike">
                <a:solidFill>
                  <a:srgbClr val="0156CD"/>
                </a:solidFill>
                <a:ea typeface="セザンヌ Bold"/>
              </a:rPr>
              <a:t>効果を期待</a:t>
            </a:r>
          </a:p>
          <a:p>
            <a:pPr marL="0" lvl="1" indent="0" algn="ctr">
              <a:lnSpc>
                <a:spcPts val="3239"/>
              </a:lnSpc>
              <a:spcBef>
                <a:spcPct val="0"/>
              </a:spcBef>
            </a:pPr>
            <a:endParaRPr lang="en-US" sz="2699" u="none" strike="noStrike">
              <a:solidFill>
                <a:srgbClr val="0156CD"/>
              </a:solidFill>
              <a:ea typeface="セザンヌ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14633" y="959657"/>
            <a:ext cx="594199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22222"/>
                </a:solidFill>
                <a:ea typeface="セザンヌ Medium"/>
              </a:rPr>
              <a:t>作成したアプリのご紹介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67964" y="3447533"/>
            <a:ext cx="7718465" cy="3951888"/>
            <a:chOff x="0" y="0"/>
            <a:chExt cx="10291287" cy="5269184"/>
          </a:xfrm>
        </p:grpSpPr>
        <p:sp>
          <p:nvSpPr>
            <p:cNvPr id="9" name="TextBox 9"/>
            <p:cNvSpPr txBox="1"/>
            <p:nvPr/>
          </p:nvSpPr>
          <p:spPr>
            <a:xfrm>
              <a:off x="0" y="1478234"/>
              <a:ext cx="10291287" cy="3790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 algn="l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2E00"/>
                  </a:solidFill>
                  <a:latin typeface="セザンヌ Semi-Bold"/>
                  <a:ea typeface="セザンヌ Semi-Bold"/>
                </a:rPr>
                <a:t>成績管理​</a:t>
              </a:r>
            </a:p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222222"/>
                  </a:solidFill>
                  <a:ea typeface="セザンヌ Semi-Bold"/>
                </a:rPr>
                <a:t>　成績推移</a:t>
              </a:r>
              <a:r>
                <a:rPr lang="en-US" sz="2999">
                  <a:solidFill>
                    <a:srgbClr val="222222"/>
                  </a:solidFill>
                  <a:latin typeface="セザンヌ Semi-Bold"/>
                  <a:ea typeface="セザンヌ Semi-Bold"/>
                </a:rPr>
                <a:t>を科目ごとに視覚化​</a:t>
              </a:r>
            </a:p>
            <a:p>
              <a:pPr marL="647698" lvl="1" indent="-323849" algn="l">
                <a:lnSpc>
                  <a:spcPts val="4499"/>
                </a:lnSpc>
                <a:buFont typeface="Arial"/>
                <a:buChar char="•"/>
              </a:pPr>
              <a:r>
                <a:rPr lang="en-US" sz="2999">
                  <a:solidFill>
                    <a:srgbClr val="FF2E00"/>
                  </a:solidFill>
                  <a:latin typeface="セザンヌ Semi-Bold"/>
                  <a:ea typeface="セザンヌ Semi-Bold"/>
                </a:rPr>
                <a:t>学習意欲と効果の向上​</a:t>
              </a:r>
            </a:p>
            <a:p>
              <a:pPr algn="l">
                <a:lnSpc>
                  <a:spcPts val="4499"/>
                </a:lnSpc>
              </a:pPr>
              <a:r>
                <a:rPr lang="en-US" sz="2999">
                  <a:solidFill>
                    <a:srgbClr val="222222"/>
                  </a:solidFill>
                  <a:ea typeface="セザンヌ Semi-Bold"/>
                </a:rPr>
                <a:t>　生徒同士で気軽に学習に関する質問</a:t>
              </a:r>
            </a:p>
            <a:p>
              <a:pPr algn="l">
                <a:lnSpc>
                  <a:spcPts val="3037"/>
                </a:lnSpc>
              </a:pPr>
              <a:endParaRPr lang="en-US" sz="2999">
                <a:solidFill>
                  <a:srgbClr val="222222"/>
                </a:solidFill>
                <a:ea typeface="セザンヌ Semi-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28625"/>
              <a:ext cx="10291287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4"/>
                </a:lnSpc>
              </a:pPr>
              <a:r>
                <a:rPr lang="en-US" sz="4429">
                  <a:solidFill>
                    <a:srgbClr val="0156CD"/>
                  </a:solidFill>
                  <a:ea typeface="セザンヌ Bold"/>
                </a:rPr>
                <a:t>このアプリの目的</a:t>
              </a:r>
            </a:p>
          </p:txBody>
        </p:sp>
      </p:grpSp>
      <p:pic>
        <p:nvPicPr>
          <p:cNvPr id="12" name="図 11" descr="グラフ, じょうごグラフ&#10;&#10;自動的に生成された説明">
            <a:extLst>
              <a:ext uri="{FF2B5EF4-FFF2-40B4-BE49-F238E27FC236}">
                <a16:creationId xmlns:a16="http://schemas.microsoft.com/office/drawing/2014/main" id="{D182B539-9963-EDE7-DCA1-E8419132F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26351" y="1028700"/>
            <a:ext cx="2800071" cy="1574402"/>
          </a:xfrm>
          <a:custGeom>
            <a:avLst/>
            <a:gdLst/>
            <a:ahLst/>
            <a:cxnLst/>
            <a:rect l="l" t="t" r="r" b="b"/>
            <a:pathLst>
              <a:path w="2800071" h="1574402">
                <a:moveTo>
                  <a:pt x="0" y="0"/>
                </a:moveTo>
                <a:lnTo>
                  <a:pt x="2800071" y="0"/>
                </a:lnTo>
                <a:lnTo>
                  <a:pt x="2800071" y="1574402"/>
                </a:lnTo>
                <a:lnTo>
                  <a:pt x="0" y="157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8157005" y="1029520"/>
            <a:ext cx="2798612" cy="1573581"/>
          </a:xfrm>
          <a:custGeom>
            <a:avLst/>
            <a:gdLst/>
            <a:ahLst/>
            <a:cxnLst/>
            <a:rect l="l" t="t" r="r" b="b"/>
            <a:pathLst>
              <a:path w="2798612" h="1573581">
                <a:moveTo>
                  <a:pt x="0" y="0"/>
                </a:moveTo>
                <a:lnTo>
                  <a:pt x="2798612" y="0"/>
                </a:lnTo>
                <a:lnTo>
                  <a:pt x="2798612" y="1573582"/>
                </a:lnTo>
                <a:lnTo>
                  <a:pt x="0" y="1573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0955617" y="1815901"/>
            <a:ext cx="470734" cy="41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" name="AutoShape 5"/>
          <p:cNvSpPr/>
          <p:nvPr/>
        </p:nvSpPr>
        <p:spPr>
          <a:xfrm flipH="1" flipV="1">
            <a:off x="12826387" y="2603102"/>
            <a:ext cx="730" cy="390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AutoShape 6"/>
          <p:cNvSpPr/>
          <p:nvPr/>
        </p:nvSpPr>
        <p:spPr>
          <a:xfrm flipH="1" flipV="1">
            <a:off x="12827116" y="4568028"/>
            <a:ext cx="439" cy="38650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11427810" y="2993627"/>
            <a:ext cx="2798612" cy="1574402"/>
          </a:xfrm>
          <a:custGeom>
            <a:avLst/>
            <a:gdLst/>
            <a:ahLst/>
            <a:cxnLst/>
            <a:rect l="l" t="t" r="r" b="b"/>
            <a:pathLst>
              <a:path w="2798612" h="1574402">
                <a:moveTo>
                  <a:pt x="0" y="0"/>
                </a:moveTo>
                <a:lnTo>
                  <a:pt x="2798612" y="0"/>
                </a:lnTo>
                <a:lnTo>
                  <a:pt x="2798612" y="1574401"/>
                </a:lnTo>
                <a:lnTo>
                  <a:pt x="0" y="1574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AutoShape 8"/>
          <p:cNvSpPr/>
          <p:nvPr/>
        </p:nvSpPr>
        <p:spPr>
          <a:xfrm>
            <a:off x="7340941" y="4964059"/>
            <a:ext cx="845237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9" name="AutoShape 9"/>
          <p:cNvSpPr/>
          <p:nvPr/>
        </p:nvSpPr>
        <p:spPr>
          <a:xfrm flipV="1">
            <a:off x="15783794" y="4964059"/>
            <a:ext cx="0" cy="29714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0" name="AutoShape 10"/>
          <p:cNvSpPr/>
          <p:nvPr/>
        </p:nvSpPr>
        <p:spPr>
          <a:xfrm flipV="1">
            <a:off x="15802844" y="6759863"/>
            <a:ext cx="0" cy="90155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14403538" y="7661420"/>
            <a:ext cx="2798612" cy="1573581"/>
          </a:xfrm>
          <a:custGeom>
            <a:avLst/>
            <a:gdLst/>
            <a:ahLst/>
            <a:cxnLst/>
            <a:rect l="l" t="t" r="r" b="b"/>
            <a:pathLst>
              <a:path w="2798612" h="1573581">
                <a:moveTo>
                  <a:pt x="0" y="0"/>
                </a:moveTo>
                <a:lnTo>
                  <a:pt x="2798612" y="0"/>
                </a:lnTo>
                <a:lnTo>
                  <a:pt x="2798612" y="1573581"/>
                </a:lnTo>
                <a:lnTo>
                  <a:pt x="0" y="1573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849816" y="7689995"/>
            <a:ext cx="2798612" cy="1572123"/>
          </a:xfrm>
          <a:custGeom>
            <a:avLst/>
            <a:gdLst/>
            <a:ahLst/>
            <a:cxnLst/>
            <a:rect l="l" t="t" r="r" b="b"/>
            <a:pathLst>
              <a:path w="2798612" h="1572123">
                <a:moveTo>
                  <a:pt x="0" y="0"/>
                </a:moveTo>
                <a:lnTo>
                  <a:pt x="2798612" y="0"/>
                </a:lnTo>
                <a:lnTo>
                  <a:pt x="2798612" y="1572122"/>
                </a:lnTo>
                <a:lnTo>
                  <a:pt x="0" y="1572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4219928" y="7686467"/>
            <a:ext cx="2798612" cy="1573581"/>
          </a:xfrm>
          <a:custGeom>
            <a:avLst/>
            <a:gdLst/>
            <a:ahLst/>
            <a:cxnLst/>
            <a:rect l="l" t="t" r="r" b="b"/>
            <a:pathLst>
              <a:path w="2798612" h="1573581">
                <a:moveTo>
                  <a:pt x="0" y="0"/>
                </a:moveTo>
                <a:lnTo>
                  <a:pt x="2798612" y="0"/>
                </a:lnTo>
                <a:lnTo>
                  <a:pt x="2798612" y="1573581"/>
                </a:lnTo>
                <a:lnTo>
                  <a:pt x="0" y="15735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7585505" y="7686467"/>
            <a:ext cx="2798612" cy="1573581"/>
          </a:xfrm>
          <a:custGeom>
            <a:avLst/>
            <a:gdLst/>
            <a:ahLst/>
            <a:cxnLst/>
            <a:rect l="l" t="t" r="r" b="b"/>
            <a:pathLst>
              <a:path w="2798612" h="1573581">
                <a:moveTo>
                  <a:pt x="0" y="0"/>
                </a:moveTo>
                <a:lnTo>
                  <a:pt x="2798612" y="0"/>
                </a:lnTo>
                <a:lnTo>
                  <a:pt x="2798612" y="1573581"/>
                </a:lnTo>
                <a:lnTo>
                  <a:pt x="0" y="15735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10955617" y="7689995"/>
            <a:ext cx="2800071" cy="1574402"/>
          </a:xfrm>
          <a:custGeom>
            <a:avLst/>
            <a:gdLst/>
            <a:ahLst/>
            <a:cxnLst/>
            <a:rect l="l" t="t" r="r" b="b"/>
            <a:pathLst>
              <a:path w="2800071" h="1574402">
                <a:moveTo>
                  <a:pt x="0" y="0"/>
                </a:moveTo>
                <a:lnTo>
                  <a:pt x="2800071" y="0"/>
                </a:lnTo>
                <a:lnTo>
                  <a:pt x="2800071" y="1574401"/>
                </a:lnTo>
                <a:lnTo>
                  <a:pt x="0" y="15744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AutoShape 16"/>
          <p:cNvSpPr/>
          <p:nvPr/>
        </p:nvSpPr>
        <p:spPr>
          <a:xfrm flipV="1">
            <a:off x="7359991" y="4979485"/>
            <a:ext cx="0" cy="4228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>
            <a:off x="14384488" y="5261205"/>
            <a:ext cx="2798612" cy="1573581"/>
          </a:xfrm>
          <a:custGeom>
            <a:avLst/>
            <a:gdLst/>
            <a:ahLst/>
            <a:cxnLst/>
            <a:rect l="l" t="t" r="r" b="b"/>
            <a:pathLst>
              <a:path w="2798612" h="1573581">
                <a:moveTo>
                  <a:pt x="0" y="0"/>
                </a:moveTo>
                <a:lnTo>
                  <a:pt x="2798612" y="0"/>
                </a:lnTo>
                <a:lnTo>
                  <a:pt x="2798612" y="1573581"/>
                </a:lnTo>
                <a:lnTo>
                  <a:pt x="0" y="15735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>
            <a:off x="5974402" y="5261205"/>
            <a:ext cx="2771177" cy="1558155"/>
          </a:xfrm>
          <a:custGeom>
            <a:avLst/>
            <a:gdLst/>
            <a:ahLst/>
            <a:cxnLst/>
            <a:rect l="l" t="t" r="r" b="b"/>
            <a:pathLst>
              <a:path w="2771177" h="1558155">
                <a:moveTo>
                  <a:pt x="0" y="0"/>
                </a:moveTo>
                <a:lnTo>
                  <a:pt x="2771177" y="0"/>
                </a:lnTo>
                <a:lnTo>
                  <a:pt x="2771177" y="1558155"/>
                </a:lnTo>
                <a:lnTo>
                  <a:pt x="0" y="15581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7359991" y="6825261"/>
            <a:ext cx="0" cy="4228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0" name="AutoShape 20"/>
          <p:cNvSpPr/>
          <p:nvPr/>
        </p:nvSpPr>
        <p:spPr>
          <a:xfrm>
            <a:off x="2268172" y="7267153"/>
            <a:ext cx="100874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1" name="AutoShape 21"/>
          <p:cNvSpPr/>
          <p:nvPr/>
        </p:nvSpPr>
        <p:spPr>
          <a:xfrm flipV="1">
            <a:off x="5638284" y="7267153"/>
            <a:ext cx="0" cy="4228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2" name="AutoShape 22"/>
          <p:cNvSpPr/>
          <p:nvPr/>
        </p:nvSpPr>
        <p:spPr>
          <a:xfrm flipV="1">
            <a:off x="2268172" y="7267153"/>
            <a:ext cx="0" cy="4228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3" name="AutoShape 23"/>
          <p:cNvSpPr/>
          <p:nvPr/>
        </p:nvSpPr>
        <p:spPr>
          <a:xfrm flipV="1">
            <a:off x="9003861" y="7267153"/>
            <a:ext cx="0" cy="4228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4" name="AutoShape 24"/>
          <p:cNvSpPr/>
          <p:nvPr/>
        </p:nvSpPr>
        <p:spPr>
          <a:xfrm flipV="1">
            <a:off x="12355653" y="7267153"/>
            <a:ext cx="0" cy="4228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8527611" y="1192424"/>
            <a:ext cx="205740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鉄瓶ゴシック"/>
              </a:rPr>
              <a:t>新規登録画面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98855" y="1192424"/>
            <a:ext cx="205740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鉄瓶ゴシック"/>
              </a:rPr>
              <a:t>ログイン画面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57528" y="3192568"/>
            <a:ext cx="173771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鉄瓶ゴシック"/>
                <a:ea typeface="鉄瓶ゴシック"/>
              </a:rPr>
              <a:t>HOME画面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48232" y="5449951"/>
            <a:ext cx="2423517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鉄瓶ゴシック"/>
                <a:ea typeface="鉄瓶ゴシック"/>
              </a:rPr>
              <a:t>質問HOME画面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82372" y="7896720"/>
            <a:ext cx="137160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鉄瓶ゴシック"/>
              </a:rPr>
              <a:t>質問画面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952484" y="7896720"/>
            <a:ext cx="137160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鉄瓶ゴシック"/>
              </a:rPr>
              <a:t>一覧画面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956111" y="7896720"/>
            <a:ext cx="205740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鉄瓶ゴシック"/>
              </a:rPr>
              <a:t>質問履歴画面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26953" y="7896720"/>
            <a:ext cx="205740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鉄瓶ゴシック"/>
              </a:rPr>
              <a:t>回答履歴画面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774144" y="7896720"/>
            <a:ext cx="205740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鉄瓶ゴシック"/>
              </a:rPr>
              <a:t>換算登録画面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774144" y="5449951"/>
            <a:ext cx="2057400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ea typeface="鉄瓶ゴシック"/>
              </a:rPr>
              <a:t>点数登録画面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329898" y="959657"/>
            <a:ext cx="552311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22222"/>
                </a:solidFill>
                <a:ea typeface="セザンヌ Semi-Bold"/>
              </a:rPr>
              <a:t>作成したアプリのご紹介</a:t>
            </a:r>
          </a:p>
        </p:txBody>
      </p:sp>
      <p:pic>
        <p:nvPicPr>
          <p:cNvPr id="37" name="図 36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BA6ADB6-EFFE-8253-EFA0-5B140DA0D9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7152.666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028700" y="1271826"/>
            <a:ext cx="16230600" cy="7743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340" end="129472.666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798747" y="1162119"/>
            <a:ext cx="16690506" cy="7962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2950" y="1164055"/>
            <a:ext cx="16802100" cy="7958889"/>
          </a:xfrm>
          <a:custGeom>
            <a:avLst/>
            <a:gdLst/>
            <a:ahLst/>
            <a:cxnLst/>
            <a:rect l="l" t="t" r="r" b="b"/>
            <a:pathLst>
              <a:path w="16802100" h="7958889">
                <a:moveTo>
                  <a:pt x="0" y="0"/>
                </a:moveTo>
                <a:lnTo>
                  <a:pt x="16802100" y="0"/>
                </a:lnTo>
                <a:lnTo>
                  <a:pt x="16802100" y="7958890"/>
                </a:lnTo>
                <a:lnTo>
                  <a:pt x="0" y="7958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084150" y="8367565"/>
            <a:ext cx="1994059" cy="688255"/>
            <a:chOff x="0" y="0"/>
            <a:chExt cx="23549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4900" cy="812800"/>
            </a:xfrm>
            <a:custGeom>
              <a:avLst/>
              <a:gdLst/>
              <a:ahLst/>
              <a:cxnLst/>
              <a:rect l="l" t="t" r="r" b="b"/>
              <a:pathLst>
                <a:path w="2354900" h="812800">
                  <a:moveTo>
                    <a:pt x="2354900" y="406400"/>
                  </a:moveTo>
                  <a:lnTo>
                    <a:pt x="1948500" y="0"/>
                  </a:lnTo>
                  <a:lnTo>
                    <a:pt x="19485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948500" y="609600"/>
                  </a:lnTo>
                  <a:lnTo>
                    <a:pt x="1948500" y="812800"/>
                  </a:lnTo>
                  <a:lnTo>
                    <a:pt x="2354900" y="406400"/>
                  </a:lnTo>
                  <a:close/>
                </a:path>
              </a:pathLst>
            </a:custGeom>
            <a:solidFill>
              <a:srgbClr val="003ED3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5100"/>
              <a:ext cx="22533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378663" y="8062765"/>
            <a:ext cx="935593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セザンヌ Semi-Bold"/>
              </a:rPr>
              <a:t>Click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384</Words>
  <Application>Microsoft Office PowerPoint</Application>
  <PresentationFormat>ユーザー設定</PresentationFormat>
  <Paragraphs>192</Paragraphs>
  <Slides>26</Slides>
  <Notes>2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6" baseType="lpstr">
      <vt:lpstr>セザンヌ Bold</vt:lpstr>
      <vt:lpstr>モトヤマルベリみやび</vt:lpstr>
      <vt:lpstr>セザンヌ Semi-Bold</vt:lpstr>
      <vt:lpstr>セザンヌ Ultra-Bold</vt:lpstr>
      <vt:lpstr>セザンヌ Medium</vt:lpstr>
      <vt:lpstr>鉄瓶ゴシック</vt:lpstr>
      <vt:lpstr>Arial</vt:lpstr>
      <vt:lpstr>Calibri</vt:lpstr>
      <vt:lpstr>Active Heart 甘い気分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ライトグレー　社内教育資料　ビジネス　プレゼンテーション</dc:title>
  <cp:lastModifiedBy>浅井一輝</cp:lastModifiedBy>
  <cp:revision>2</cp:revision>
  <dcterms:created xsi:type="dcterms:W3CDTF">2006-08-16T00:00:00Z</dcterms:created>
  <dcterms:modified xsi:type="dcterms:W3CDTF">2024-06-27T08:53:46Z</dcterms:modified>
  <dc:identifier>DAGJMmQRPCw</dc:identifier>
</cp:coreProperties>
</file>